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7" r:id="rId2"/>
    <p:sldId id="297" r:id="rId3"/>
    <p:sldId id="267" r:id="rId4"/>
    <p:sldId id="347" r:id="rId5"/>
    <p:sldId id="349" r:id="rId6"/>
    <p:sldId id="350" r:id="rId7"/>
    <p:sldId id="351" r:id="rId8"/>
    <p:sldId id="348" r:id="rId9"/>
    <p:sldId id="317" r:id="rId10"/>
    <p:sldId id="355" r:id="rId11"/>
    <p:sldId id="312" r:id="rId12"/>
    <p:sldId id="299" r:id="rId13"/>
    <p:sldId id="306" r:id="rId14"/>
    <p:sldId id="300" r:id="rId15"/>
    <p:sldId id="303" r:id="rId16"/>
    <p:sldId id="353" r:id="rId17"/>
    <p:sldId id="354" r:id="rId18"/>
    <p:sldId id="320" r:id="rId19"/>
    <p:sldId id="322" r:id="rId20"/>
    <p:sldId id="321" r:id="rId21"/>
    <p:sldId id="329" r:id="rId22"/>
    <p:sldId id="324" r:id="rId23"/>
    <p:sldId id="330" r:id="rId24"/>
    <p:sldId id="332" r:id="rId25"/>
    <p:sldId id="352" r:id="rId26"/>
    <p:sldId id="333" r:id="rId27"/>
    <p:sldId id="334" r:id="rId28"/>
    <p:sldId id="335" r:id="rId29"/>
    <p:sldId id="336" r:id="rId30"/>
    <p:sldId id="337" r:id="rId31"/>
    <p:sldId id="301" r:id="rId32"/>
    <p:sldId id="309" r:id="rId33"/>
    <p:sldId id="310" r:id="rId34"/>
    <p:sldId id="339" r:id="rId35"/>
    <p:sldId id="302" r:id="rId36"/>
    <p:sldId id="307" r:id="rId37"/>
    <p:sldId id="260"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E9E6"/>
    <a:srgbClr val="00D42B"/>
    <a:srgbClr val="00D300"/>
    <a:srgbClr val="7DD100"/>
    <a:srgbClr val="94D151"/>
    <a:srgbClr val="004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2" autoAdjust="0"/>
    <p:restoredTop sz="85034"/>
  </p:normalViewPr>
  <p:slideViewPr>
    <p:cSldViewPr snapToGrid="0">
      <p:cViewPr varScale="1">
        <p:scale>
          <a:sx n="108" d="100"/>
          <a:sy n="108" d="100"/>
        </p:scale>
        <p:origin x="2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F7FB0-50B5-44F0-861C-97AFA101368F}" type="datetimeFigureOut">
              <a:rPr lang="zh-CN" altLang="en-US" smtClean="0"/>
              <a:t>2021/7/12</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1067E-2194-483A-A797-8FCBF543223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64" charset="-128"/>
              </a:defRPr>
            </a:lvl1pPr>
            <a:lvl2pPr marL="742950" indent="-285750">
              <a:defRPr sz="2400" baseline="-25000">
                <a:solidFill>
                  <a:schemeClr val="tx1"/>
                </a:solidFill>
                <a:latin typeface="Arial" panose="020B0604020202020204" pitchFamily="34" charset="0"/>
                <a:ea typeface="MS PGothic" panose="020B0600070205080204" pitchFamily="64" charset="-128"/>
              </a:defRPr>
            </a:lvl2pPr>
            <a:lvl3pPr marL="1143000" indent="-228600">
              <a:defRPr sz="2400" baseline="-25000">
                <a:solidFill>
                  <a:schemeClr val="tx1"/>
                </a:solidFill>
                <a:latin typeface="Arial" panose="020B0604020202020204" pitchFamily="34" charset="0"/>
                <a:ea typeface="MS PGothic" panose="020B0600070205080204" pitchFamily="64" charset="-128"/>
              </a:defRPr>
            </a:lvl3pPr>
            <a:lvl4pPr marL="1600200" indent="-228600">
              <a:defRPr sz="2400" baseline="-25000">
                <a:solidFill>
                  <a:schemeClr val="tx1"/>
                </a:solidFill>
                <a:latin typeface="Arial" panose="020B0604020202020204" pitchFamily="34" charset="0"/>
                <a:ea typeface="MS PGothic" panose="020B0600070205080204" pitchFamily="64" charset="-128"/>
              </a:defRPr>
            </a:lvl4pPr>
            <a:lvl5pPr marL="2057400" indent="-228600">
              <a:defRPr sz="2400" baseline="-25000">
                <a:solidFill>
                  <a:schemeClr val="tx1"/>
                </a:solidFill>
                <a:latin typeface="Arial" panose="020B0604020202020204" pitchFamily="34" charset="0"/>
                <a:ea typeface="MS PGothic" panose="020B0600070205080204" pitchFamily="6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6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6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6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64" charset="-128"/>
              </a:defRPr>
            </a:lvl9pPr>
          </a:lstStyle>
          <a:p>
            <a:fld id="{106F11CE-BDCB-4916-BA44-946B7C0FE5F6}" type="slidenum">
              <a:rPr lang="en-US" altLang="zh-CN" sz="1200" baseline="0" smtClean="0">
                <a:solidFill>
                  <a:srgbClr val="000000"/>
                </a:solidFill>
              </a:rPr>
              <a:t>1</a:t>
            </a:fld>
            <a:endParaRPr lang="en-US" altLang="zh-CN" sz="1200" baseline="0">
              <a:solidFill>
                <a:srgbClr val="000000"/>
              </a:solidFill>
            </a:endParaRPr>
          </a:p>
        </p:txBody>
      </p:sp>
      <p:sp>
        <p:nvSpPr>
          <p:cNvPr id="5123" name="Rectangle 2"/>
          <p:cNvSpPr>
            <a:spLocks noGrp="1" noRot="1" noChangeAspect="1" noChangeArrowheads="1" noTextEdit="1"/>
          </p:cNvSpPr>
          <p:nvPr>
            <p:ph type="sldImg"/>
          </p:nvPr>
        </p:nvSpPr>
        <p:spPr>
          <a:xfrm>
            <a:off x="1371600" y="1143000"/>
            <a:ext cx="4114800" cy="3086100"/>
          </a:xfrm>
          <a:solidFill>
            <a:srgbClr val="FFFFFF"/>
          </a:solidFill>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dirty="0">
                <a:latin typeface="Arial" panose="020B0604020202020204" pitchFamily="34" charset="0"/>
              </a:rPr>
              <a:t>Today, I will give a presentation on the topic of “Adaptive holding for online bottleneck matching with delays”. </a:t>
            </a:r>
            <a:endParaRPr lang="zh-CN" altLang="zh-CN"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Existing work has proved that holding strategy is effective, but they are all rule-based heuristics, so the benefits of holding strategy are not fully unleashed. [click]</a:t>
            </a:r>
            <a:endParaRPr lang="en-SG"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10</a:t>
            </a:fld>
            <a:endParaRPr lang="zh-CN" altLang="en-US"/>
          </a:p>
        </p:txBody>
      </p:sp>
    </p:spTree>
    <p:extLst>
      <p:ext uri="{BB962C8B-B14F-4D97-AF65-F5344CB8AC3E}">
        <p14:creationId xmlns:p14="http://schemas.microsoft.com/office/powerpoint/2010/main" val="139708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in this paper, we made such contributions</a:t>
            </a:r>
          </a:p>
          <a:p>
            <a:endParaRPr lang="en-US" dirty="0"/>
          </a:p>
          <a:p>
            <a:r>
              <a:rPr lang="en-US" dirty="0"/>
              <a:t>Firstly, we design a novel and adaptive holding strategy. </a:t>
            </a:r>
          </a:p>
          <a:p>
            <a:endParaRPr lang="en-US" dirty="0"/>
          </a:p>
          <a:p>
            <a:r>
              <a:rPr lang="en-US" dirty="0"/>
              <a:t>Secondly, we give a theoretical lower bound of competitive ratio for randomize algorithm. </a:t>
            </a:r>
          </a:p>
          <a:p>
            <a:endParaRPr lang="en-US" dirty="0"/>
          </a:p>
          <a:p>
            <a:r>
              <a:rPr lang="en-US" dirty="0"/>
              <a:t>Finally, we conduct extensive experiments to show the efficiency and the effectiveness.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11</a:t>
            </a:fld>
            <a:endParaRPr lang="zh-CN" altLang="en-US"/>
          </a:p>
        </p:txBody>
      </p:sp>
    </p:spTree>
    <p:extLst>
      <p:ext uri="{BB962C8B-B14F-4D97-AF65-F5344CB8AC3E}">
        <p14:creationId xmlns:p14="http://schemas.microsoft.com/office/powerpoint/2010/main" val="10823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We first present some theoretical results for online bottleneck matching with delays problem. [click]</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12</a:t>
            </a:fld>
            <a:endParaRPr lang="zh-CN" altLang="en-US"/>
          </a:p>
        </p:txBody>
      </p:sp>
    </p:spTree>
    <p:extLst>
      <p:ext uri="{BB962C8B-B14F-4D97-AF65-F5344CB8AC3E}">
        <p14:creationId xmlns:p14="http://schemas.microsoft.com/office/powerpoint/2010/main" val="137705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measure an online algorithm, the competitive ratio is important. For online bottleneck matching with delays problem, the lower the competitive ratio, the better the algorithm is.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proved that no randomized algorithm could achieve a competitive ratio better than </a:t>
                </a:r>
                <a14:m>
                  <m:oMath xmlns:m="http://schemas.openxmlformats.org/officeDocument/2006/math">
                    <m:f>
                      <m:fPr>
                        <m:ctrlPr>
                          <a:rPr lang="en-SG"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𝑛</m:t>
                        </m:r>
                      </m:num>
                      <m:den>
                        <m:r>
                          <a:rPr lang="en-US" sz="1200" i="1" kern="1200">
                            <a:solidFill>
                              <a:schemeClr val="tx1"/>
                            </a:solidFill>
                            <a:effectLst/>
                            <a:latin typeface="Cambria Math" panose="02040503050406030204" pitchFamily="18" charset="0"/>
                            <a:ea typeface="+mn-ea"/>
                            <a:cs typeface="+mn-cs"/>
                          </a:rPr>
                          <m:t>2</m:t>
                        </m:r>
                      </m:den>
                    </m:f>
                  </m:oMath>
                </a14:m>
                <a:r>
                  <a:rPr lang="en-US" sz="1200" kern="1200" dirty="0">
                    <a:solidFill>
                      <a:schemeClr val="tx1"/>
                    </a:solidFill>
                    <a:effectLst/>
                    <a:latin typeface="+mn-lt"/>
                    <a:ea typeface="+mn-ea"/>
                    <a:cs typeface="+mn-cs"/>
                  </a:rPr>
                  <a:t> with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𝑛</m:t>
                    </m:r>
                  </m:oMath>
                </a14:m>
                <a:r>
                  <a:rPr lang="en-US" sz="1200" kern="1200" dirty="0">
                    <a:solidFill>
                      <a:schemeClr val="tx1"/>
                    </a:solidFill>
                    <a:effectLst/>
                    <a:latin typeface="+mn-lt"/>
                    <a:ea typeface="+mn-ea"/>
                    <a:cs typeface="+mn-cs"/>
                  </a:rPr>
                  <a:t> requests. [click]</a:t>
                </a:r>
                <a:endParaRPr lang="en-SG"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measure an online algorithm, the competitive ratio is important. For online bottleneck matching with delays problem, the lower the competitive ratio, the better the algorithm is.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proved that no randomized algorithm could achieve a competitive ratio better than </a:t>
                </a:r>
                <a:r>
                  <a:rPr lang="en-US" sz="1200" i="0" kern="1200">
                    <a:solidFill>
                      <a:schemeClr val="tx1"/>
                    </a:solidFill>
                    <a:effectLst/>
                    <a:latin typeface="+mn-lt"/>
                    <a:ea typeface="+mn-ea"/>
                    <a:cs typeface="+mn-cs"/>
                  </a:rPr>
                  <a:t>𝑛</a:t>
                </a:r>
                <a:r>
                  <a:rPr lang="en-SG"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with </a:t>
                </a:r>
                <a:r>
                  <a:rPr lang="en-US" sz="1200" i="0" kern="1200">
                    <a:solidFill>
                      <a:schemeClr val="tx1"/>
                    </a:solidFill>
                    <a:effectLst/>
                    <a:latin typeface="+mn-lt"/>
                    <a:ea typeface="+mn-ea"/>
                    <a:cs typeface="+mn-cs"/>
                  </a:rPr>
                  <a:t>𝑛</a:t>
                </a:r>
                <a:r>
                  <a:rPr lang="en-US" sz="1200" kern="1200" dirty="0">
                    <a:solidFill>
                      <a:schemeClr val="tx1"/>
                    </a:solidFill>
                    <a:effectLst/>
                    <a:latin typeface="+mn-lt"/>
                    <a:ea typeface="+mn-ea"/>
                    <a:cs typeface="+mn-cs"/>
                  </a:rPr>
                  <a:t> requests. [click]</a:t>
                </a:r>
                <a:endParaRPr lang="en-SG"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4701067E-2194-483A-A797-8FCBF543223C}" type="slidenum">
              <a:rPr lang="zh-CN" altLang="en-US" smtClean="0"/>
              <a:t>13</a:t>
            </a:fld>
            <a:endParaRPr lang="zh-CN" altLang="en-US"/>
          </a:p>
        </p:txBody>
      </p:sp>
    </p:spTree>
    <p:extLst>
      <p:ext uri="{BB962C8B-B14F-4D97-AF65-F5344CB8AC3E}">
        <p14:creationId xmlns:p14="http://schemas.microsoft.com/office/powerpoint/2010/main" val="155146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present the details of our solution to this problem.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14</a:t>
            </a:fld>
            <a:endParaRPr lang="zh-CN" altLang="en-US"/>
          </a:p>
        </p:txBody>
      </p:sp>
    </p:spTree>
    <p:extLst>
      <p:ext uri="{BB962C8B-B14F-4D97-AF65-F5344CB8AC3E}">
        <p14:creationId xmlns:p14="http://schemas.microsoft.com/office/powerpoint/2010/main" val="27991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Assume that we check and form a batch every C seconds. Now we model OBM-D as a Markov Decision Process. In Markov Decision Process, there will be many states. And after taking an action at a certain state, we transit from that state to another, and get a reward from the environment. Our goal is to maximize our accumulative rewards after a period of time. Here is a simple example of an MDP from Wikipedia. Now, we will formally define the state, action, reward, and transition probabilities of OBM-D problem in the following slides. [click]</a:t>
            </a:r>
            <a:endParaRPr lang="en-SG"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15</a:t>
            </a:fld>
            <a:endParaRPr lang="zh-CN" altLang="en-US"/>
          </a:p>
        </p:txBody>
      </p:sp>
    </p:spTree>
    <p:extLst>
      <p:ext uri="{BB962C8B-B14F-4D97-AF65-F5344CB8AC3E}">
        <p14:creationId xmlns:p14="http://schemas.microsoft.com/office/powerpoint/2010/main" val="333858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state, We identify two types of information</a:t>
            </a:r>
          </a:p>
          <a:p>
            <a:endParaRPr lang="en-US" dirty="0"/>
          </a:p>
          <a:p>
            <a:r>
              <a:rPr lang="en-US" dirty="0"/>
              <a:t>One is how long the requests in Batch k have waited for since they arrive; </a:t>
            </a:r>
          </a:p>
          <a:p>
            <a:endParaRPr lang="en-US" dirty="0"/>
          </a:p>
          <a:p>
            <a:r>
              <a:rPr lang="en-US" dirty="0"/>
              <a:t>The other is how long the workers in Batch k need to prepare for before they serve the requests. </a:t>
            </a:r>
          </a:p>
          <a:p>
            <a:endParaRPr lang="en-US" dirty="0"/>
          </a:p>
          <a:p>
            <a:r>
              <a:rPr lang="en-US" dirty="0"/>
              <a:t>They are aligned with the two component of the cost of a match. </a:t>
            </a:r>
          </a:p>
          <a:p>
            <a:endParaRPr lang="en-US" dirty="0"/>
          </a:p>
          <a:p>
            <a:r>
              <a:rPr lang="en-US" dirty="0"/>
              <a:t>For the first type of information, intuitively, we can use the whole waiting time to represent, but the state space is too large to train the model. So, we use the longest waiting time of a request in Batch k. </a:t>
            </a:r>
          </a:p>
          <a:p>
            <a:endParaRPr lang="en-US" dirty="0"/>
          </a:p>
          <a:p>
            <a:r>
              <a:rPr lang="en-US" dirty="0"/>
              <a:t>For the second type of information, intuitively, we construct a weighed bipartite graph with the edge weight equal the time function between requests and workers, and perform a bottleneck matching on it, and use the bottleneck value. But computation workload is high. So we calculate a lower and upper bound of the bottleneck value, and use the average as an estimation.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16</a:t>
            </a:fld>
            <a:endParaRPr lang="zh-CN" altLang="en-US"/>
          </a:p>
        </p:txBody>
      </p:sp>
    </p:spTree>
    <p:extLst>
      <p:ext uri="{BB962C8B-B14F-4D97-AF65-F5344CB8AC3E}">
        <p14:creationId xmlns:p14="http://schemas.microsoft.com/office/powerpoint/2010/main" val="400740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state is a defined as a 2-dimension vector, in which the first element \theta of Batch k is to represent the longest waiting time of a request in the batch, and the second element \sigma of Batch k is an estimation of how long the workers in the batch need to prepare for before they serve the requests.  [click]</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17</a:t>
            </a:fld>
            <a:endParaRPr lang="zh-CN" altLang="en-US"/>
          </a:p>
        </p:txBody>
      </p:sp>
    </p:spTree>
    <p:extLst>
      <p:ext uri="{BB962C8B-B14F-4D97-AF65-F5344CB8AC3E}">
        <p14:creationId xmlns:p14="http://schemas.microsoft.com/office/powerpoint/2010/main" val="189776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Given a state at a certain time step, we need to decide two actions. One is to decide match or not; If yes, we also need to decide which to hold, and which to finalize. We achieve this goal by using only one value L. There are two cases.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case 1, L is larger than \theta of Batch k, as shown in the first figure. We do nothing at current time step and wait till the next.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case 2, L is less or equal to \theta of Batch k, as shown in the second figure. We match here, and we hold the requests whose appearing time is within the "Hold" range in the figure. And finalize all other matches.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recalculate the state after taking an action. [click]</a:t>
            </a:r>
            <a:endParaRPr lang="en-SG"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18</a:t>
            </a:fld>
            <a:endParaRPr lang="zh-CN" altLang="en-US"/>
          </a:p>
        </p:txBody>
      </p:sp>
    </p:spTree>
    <p:extLst>
      <p:ext uri="{BB962C8B-B14F-4D97-AF65-F5344CB8AC3E}">
        <p14:creationId xmlns:p14="http://schemas.microsoft.com/office/powerpoint/2010/main" val="292755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the state and action definitions, we define the reward as follows.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let </a:t>
                </a:r>
                <a14:m>
                  <m:oMath xmlns:m="http://schemas.openxmlformats.org/officeDocument/2006/math">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𝑘</m:t>
                        </m:r>
                      </m:sub>
                    </m:sSub>
                  </m:oMath>
                </a14:m>
                <a:r>
                  <a:rPr lang="en-US" sz="1200" kern="1200" dirty="0">
                    <a:solidFill>
                      <a:schemeClr val="tx1"/>
                    </a:solidFill>
                    <a:effectLst/>
                    <a:latin typeface="+mn-lt"/>
                    <a:ea typeface="+mn-ea"/>
                    <a:cs typeface="+mn-cs"/>
                  </a:rPr>
                  <a:t> be the maximum cost of a match in the matching before the action </a:t>
                </a:r>
                <a14:m>
                  <m:oMath xmlns:m="http://schemas.openxmlformats.org/officeDocument/2006/math">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𝑎</m:t>
                        </m:r>
                      </m:e>
                      <m:sub>
                        <m:r>
                          <a:rPr lang="en-US" sz="1200" i="1" kern="1200">
                            <a:solidFill>
                              <a:schemeClr val="tx1"/>
                            </a:solidFill>
                            <a:effectLst/>
                            <a:latin typeface="Cambria Math" panose="02040503050406030204" pitchFamily="18" charset="0"/>
                            <a:ea typeface="+mn-ea"/>
                            <a:cs typeface="+mn-cs"/>
                          </a:rPr>
                          <m:t>𝑘</m:t>
                        </m:r>
                      </m:sub>
                    </m:sSub>
                  </m:oMath>
                </a14:m>
                <a:r>
                  <a:rPr lang="en-US" sz="1200" kern="1200" dirty="0">
                    <a:solidFill>
                      <a:schemeClr val="tx1"/>
                    </a:solidFill>
                    <a:effectLst/>
                    <a:latin typeface="+mn-lt"/>
                    <a:ea typeface="+mn-ea"/>
                    <a:cs typeface="+mn-cs"/>
                  </a:rPr>
                  <a:t> is taken. And </a:t>
                </a:r>
                <a14:m>
                  <m:oMath xmlns:m="http://schemas.openxmlformats.org/officeDocument/2006/math">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is the offline optimal result. And let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𝑐𝑛𝑡</m:t>
                    </m:r>
                  </m:oMath>
                </a14:m>
                <a:r>
                  <a:rPr lang="en-US" sz="1200" kern="1200" dirty="0">
                    <a:solidFill>
                      <a:schemeClr val="tx1"/>
                    </a:solidFill>
                    <a:effectLst/>
                    <a:latin typeface="+mn-lt"/>
                    <a:ea typeface="+mn-ea"/>
                    <a:cs typeface="+mn-cs"/>
                  </a:rPr>
                  <a:t> be the number of consecutive time steps where we have L is larger than \theta of Batch k before </a:t>
                </a:r>
                <a14:m>
                  <m:oMath xmlns:m="http://schemas.openxmlformats.org/officeDocument/2006/math">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𝑡</m:t>
                        </m:r>
                      </m:e>
                      <m:sub>
                        <m:r>
                          <a:rPr lang="en-US" sz="1200" i="1" kern="1200">
                            <a:solidFill>
                              <a:schemeClr val="tx1"/>
                            </a:solidFill>
                            <a:effectLst/>
                            <a:latin typeface="Cambria Math" panose="02040503050406030204" pitchFamily="18" charset="0"/>
                            <a:ea typeface="+mn-ea"/>
                            <a:cs typeface="+mn-cs"/>
                          </a:rPr>
                          <m:t>𝑘</m:t>
                        </m:r>
                      </m:sub>
                    </m:sSub>
                  </m:oMath>
                </a14:m>
                <a:r>
                  <a:rPr lang="en-US" sz="1200" kern="1200" dirty="0">
                    <a:solidFill>
                      <a:schemeClr val="tx1"/>
                    </a:solidFill>
                    <a:effectLst/>
                    <a:latin typeface="+mn-lt"/>
                    <a:ea typeface="+mn-ea"/>
                    <a:cs typeface="+mn-cs"/>
                  </a:rPr>
                  <a:t>.</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in case one, we define reward as minus 1. And in the other case, we define reward as </a:t>
                </a:r>
                <a14:m>
                  <m:oMath xmlns:m="http://schemas.openxmlformats.org/officeDocument/2006/math">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𝑘</m:t>
                        </m:r>
                      </m:sub>
                    </m:sSub>
                  </m:oMath>
                </a14:m>
                <a:r>
                  <a:rPr lang="en-US" sz="1200" kern="1200" dirty="0">
                    <a:solidFill>
                      <a:schemeClr val="tx1"/>
                    </a:solidFill>
                    <a:effectLst/>
                    <a:latin typeface="+mn-lt"/>
                    <a:ea typeface="+mn-ea"/>
                    <a:cs typeface="+mn-cs"/>
                  </a:rPr>
                  <a:t> minus </a:t>
                </a:r>
                <a14:m>
                  <m:oMath xmlns:m="http://schemas.openxmlformats.org/officeDocument/2006/math">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𝑘</m:t>
                        </m:r>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plus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𝑐𝑛𝑡</m:t>
                    </m:r>
                  </m:oMath>
                </a14:m>
                <a:r>
                  <a:rPr lang="en-US" sz="1200" kern="1200" dirty="0">
                    <a:solidFill>
                      <a:schemeClr val="tx1"/>
                    </a:solidFill>
                    <a:effectLst/>
                    <a:latin typeface="+mn-lt"/>
                    <a:ea typeface="+mn-ea"/>
                    <a:cs typeface="+mn-cs"/>
                  </a:rPr>
                  <a:t>. [click]</a:t>
                </a:r>
                <a:endParaRPr lang="en-SG"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the state and action definitions, we define the reward as follows.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let </a:t>
                </a:r>
                <a:r>
                  <a:rPr lang="en-US" sz="1200" i="0" kern="1200">
                    <a:solidFill>
                      <a:schemeClr val="tx1"/>
                    </a:solidFill>
                    <a:effectLst/>
                    <a:latin typeface="+mn-lt"/>
                    <a:ea typeface="+mn-ea"/>
                    <a:cs typeface="+mn-cs"/>
                  </a:rPr>
                  <a:t>𝑐</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𝑘</a:t>
                </a:r>
                <a:r>
                  <a:rPr lang="en-US" sz="1200" kern="1200" dirty="0">
                    <a:solidFill>
                      <a:schemeClr val="tx1"/>
                    </a:solidFill>
                    <a:effectLst/>
                    <a:latin typeface="+mn-lt"/>
                    <a:ea typeface="+mn-ea"/>
                    <a:cs typeface="+mn-cs"/>
                  </a:rPr>
                  <a:t> be the maximum cost of a match in the matching before the action </a:t>
                </a:r>
                <a:r>
                  <a:rPr lang="en-US" sz="1200" i="0" kern="1200">
                    <a:solidFill>
                      <a:schemeClr val="tx1"/>
                    </a:solidFill>
                    <a:effectLst/>
                    <a:latin typeface="+mn-lt"/>
                    <a:ea typeface="+mn-ea"/>
                    <a:cs typeface="+mn-cs"/>
                  </a:rPr>
                  <a:t>𝑎</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𝑘</a:t>
                </a:r>
                <a:r>
                  <a:rPr lang="en-US" sz="1200" kern="1200" dirty="0">
                    <a:solidFill>
                      <a:schemeClr val="tx1"/>
                    </a:solidFill>
                    <a:effectLst/>
                    <a:latin typeface="+mn-lt"/>
                    <a:ea typeface="+mn-ea"/>
                    <a:cs typeface="+mn-cs"/>
                  </a:rPr>
                  <a:t> is taken. And </a:t>
                </a:r>
                <a:r>
                  <a:rPr lang="en-US" sz="1200" i="0" kern="1200">
                    <a:solidFill>
                      <a:schemeClr val="tx1"/>
                    </a:solidFill>
                    <a:effectLst/>
                    <a:latin typeface="+mn-lt"/>
                    <a:ea typeface="+mn-ea"/>
                    <a:cs typeface="+mn-cs"/>
                  </a:rPr>
                  <a:t>𝑐</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is the offline optimal result. And let </a:t>
                </a:r>
                <a:r>
                  <a:rPr lang="en-US" sz="1200" i="0" kern="1200">
                    <a:solidFill>
                      <a:schemeClr val="tx1"/>
                    </a:solidFill>
                    <a:effectLst/>
                    <a:latin typeface="+mn-lt"/>
                    <a:ea typeface="+mn-ea"/>
                    <a:cs typeface="+mn-cs"/>
                  </a:rPr>
                  <a:t>𝑐𝑛𝑡</a:t>
                </a:r>
                <a:r>
                  <a:rPr lang="en-US" sz="1200" kern="1200" dirty="0">
                    <a:solidFill>
                      <a:schemeClr val="tx1"/>
                    </a:solidFill>
                    <a:effectLst/>
                    <a:latin typeface="+mn-lt"/>
                    <a:ea typeface="+mn-ea"/>
                    <a:cs typeface="+mn-cs"/>
                  </a:rPr>
                  <a:t> be the number of consecutive time steps where we have L is larger than \theta of Batch k before </a:t>
                </a:r>
                <a:r>
                  <a:rPr lang="en-US" sz="1200" i="0" kern="1200">
                    <a:solidFill>
                      <a:schemeClr val="tx1"/>
                    </a:solidFill>
                    <a:effectLst/>
                    <a:latin typeface="+mn-lt"/>
                    <a:ea typeface="+mn-ea"/>
                    <a:cs typeface="+mn-cs"/>
                  </a:rPr>
                  <a:t>𝑡</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𝑘</a:t>
                </a:r>
                <a:r>
                  <a:rPr lang="en-US" sz="1200" kern="1200" dirty="0">
                    <a:solidFill>
                      <a:schemeClr val="tx1"/>
                    </a:solidFill>
                    <a:effectLst/>
                    <a:latin typeface="+mn-lt"/>
                    <a:ea typeface="+mn-ea"/>
                    <a:cs typeface="+mn-cs"/>
                  </a:rPr>
                  <a:t>.</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in case one, we define reward as minus 1. And in the other case, we define reward as </a:t>
                </a:r>
                <a:r>
                  <a:rPr lang="en-US" sz="1200" i="0" kern="1200">
                    <a:solidFill>
                      <a:schemeClr val="tx1"/>
                    </a:solidFill>
                    <a:effectLst/>
                    <a:latin typeface="+mn-lt"/>
                    <a:ea typeface="+mn-ea"/>
                    <a:cs typeface="+mn-cs"/>
                  </a:rPr>
                  <a:t>𝑐</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𝑘</a:t>
                </a:r>
                <a:r>
                  <a:rPr lang="en-US" sz="1200" kern="1200" dirty="0">
                    <a:solidFill>
                      <a:schemeClr val="tx1"/>
                    </a:solidFill>
                    <a:effectLst/>
                    <a:latin typeface="+mn-lt"/>
                    <a:ea typeface="+mn-ea"/>
                    <a:cs typeface="+mn-cs"/>
                  </a:rPr>
                  <a:t> minus </a:t>
                </a:r>
                <a:r>
                  <a:rPr lang="en-US" sz="1200" i="0" kern="1200">
                    <a:solidFill>
                      <a:schemeClr val="tx1"/>
                    </a:solidFill>
                    <a:effectLst/>
                    <a:latin typeface="+mn-lt"/>
                    <a:ea typeface="+mn-ea"/>
                    <a:cs typeface="+mn-cs"/>
                  </a:rPr>
                  <a:t>𝑐</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𝑘+1</a:t>
                </a:r>
                <a:r>
                  <a:rPr lang="en-SG"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plus </a:t>
                </a:r>
                <a:r>
                  <a:rPr lang="en-US" sz="1200" i="0" kern="1200">
                    <a:solidFill>
                      <a:schemeClr val="tx1"/>
                    </a:solidFill>
                    <a:effectLst/>
                    <a:latin typeface="+mn-lt"/>
                    <a:ea typeface="+mn-ea"/>
                    <a:cs typeface="+mn-cs"/>
                  </a:rPr>
                  <a:t>𝑐𝑛𝑡</a:t>
                </a:r>
                <a:r>
                  <a:rPr lang="en-US" sz="1200" kern="1200" dirty="0">
                    <a:solidFill>
                      <a:schemeClr val="tx1"/>
                    </a:solidFill>
                    <a:effectLst/>
                    <a:latin typeface="+mn-lt"/>
                    <a:ea typeface="+mn-ea"/>
                    <a:cs typeface="+mn-cs"/>
                  </a:rPr>
                  <a:t>. [click]</a:t>
                </a:r>
                <a:endParaRPr lang="en-SG"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4701067E-2194-483A-A797-8FCBF543223C}" type="slidenum">
              <a:rPr lang="zh-CN" altLang="en-US" smtClean="0"/>
              <a:t>19</a:t>
            </a:fld>
            <a:endParaRPr lang="zh-CN" altLang="en-US"/>
          </a:p>
        </p:txBody>
      </p:sp>
    </p:spTree>
    <p:extLst>
      <p:ext uri="{BB962C8B-B14F-4D97-AF65-F5344CB8AC3E}">
        <p14:creationId xmlns:p14="http://schemas.microsoft.com/office/powerpoint/2010/main" val="24216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a:t>
            </a:fld>
            <a:endParaRPr lang="zh-CN" altLang="en-US"/>
          </a:p>
        </p:txBody>
      </p:sp>
    </p:spTree>
    <p:extLst>
      <p:ext uri="{BB962C8B-B14F-4D97-AF65-F5344CB8AC3E}">
        <p14:creationId xmlns:p14="http://schemas.microsoft.com/office/powerpoint/2010/main" val="74758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we cannot know the transition probability, we use Q-learning to solve this MDP. And our algorithm is presented here.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each time step, we collect all unmatched requests and workers, and they form the Batch k; Based on the Batch k, we calculate the state.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 Q-table lookup, we take action </a:t>
            </a:r>
            <a:r>
              <a:rPr lang="en-US" sz="1200" kern="1200" dirty="0" err="1">
                <a:solidFill>
                  <a:schemeClr val="tx1"/>
                </a:solidFill>
                <a:effectLst/>
                <a:latin typeface="+mn-lt"/>
                <a:ea typeface="+mn-ea"/>
                <a:cs typeface="+mn-cs"/>
              </a:rPr>
              <a:t>a_k</a:t>
            </a:r>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t>
            </a:r>
            <a:r>
              <a:rPr lang="en-US" sz="1200" kern="1200" dirty="0" err="1">
                <a:solidFill>
                  <a:schemeClr val="tx1"/>
                </a:solidFill>
                <a:effectLst/>
                <a:latin typeface="+mn-lt"/>
                <a:ea typeface="+mn-ea"/>
                <a:cs typeface="+mn-cs"/>
              </a:rPr>
              <a:t>a_k</a:t>
            </a:r>
            <a:r>
              <a:rPr lang="en-US" sz="1200" kern="1200" dirty="0">
                <a:solidFill>
                  <a:schemeClr val="tx1"/>
                </a:solidFill>
                <a:effectLst/>
                <a:latin typeface="+mn-lt"/>
                <a:ea typeface="+mn-ea"/>
                <a:cs typeface="+mn-cs"/>
              </a:rPr>
              <a:t> less than theta of Batch k, we perform a bottleneck matching, and finalize those requests whose appearing time is less or equal than </a:t>
            </a:r>
            <a:r>
              <a:rPr lang="en-US" sz="1200" kern="1200" dirty="0" err="1">
                <a:solidFill>
                  <a:schemeClr val="tx1"/>
                </a:solidFill>
                <a:effectLst/>
                <a:latin typeface="+mn-lt"/>
                <a:ea typeface="+mn-ea"/>
                <a:cs typeface="+mn-cs"/>
              </a:rPr>
              <a:t>t_k</a:t>
            </a:r>
            <a:r>
              <a:rPr lang="en-US" sz="1200" kern="1200" dirty="0">
                <a:solidFill>
                  <a:schemeClr val="tx1"/>
                </a:solidFill>
                <a:effectLst/>
                <a:latin typeface="+mn-lt"/>
                <a:ea typeface="+mn-ea"/>
                <a:cs typeface="+mn-cs"/>
              </a:rPr>
              <a:t> minus l. </a:t>
            </a:r>
            <a:endParaRPr lang="en-SG"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20</a:t>
            </a:fld>
            <a:endParaRPr lang="zh-CN" altLang="en-US"/>
          </a:p>
        </p:txBody>
      </p:sp>
    </p:spTree>
    <p:extLst>
      <p:ext uri="{BB962C8B-B14F-4D97-AF65-F5344CB8AC3E}">
        <p14:creationId xmlns:p14="http://schemas.microsoft.com/office/powerpoint/2010/main" val="2187597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9:00, worker 1 appears, we add it into the batch. Since there is no request, the state is (0, 0). the action is 5, so we do not perform matching now, and wait for the next time step. reward is minus 1. [click]</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21</a:t>
            </a:fld>
            <a:endParaRPr lang="zh-CN" altLang="en-US"/>
          </a:p>
        </p:txBody>
      </p:sp>
    </p:spTree>
    <p:extLst>
      <p:ext uri="{BB962C8B-B14F-4D97-AF65-F5344CB8AC3E}">
        <p14:creationId xmlns:p14="http://schemas.microsoft.com/office/powerpoint/2010/main" val="487581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9:01. request 1 is added into the batch. The state now is (0, 3). the action is 4. So, we still wait here.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22</a:t>
            </a:fld>
            <a:endParaRPr lang="zh-CN" altLang="en-US"/>
          </a:p>
        </p:txBody>
      </p:sp>
    </p:spTree>
    <p:extLst>
      <p:ext uri="{BB962C8B-B14F-4D97-AF65-F5344CB8AC3E}">
        <p14:creationId xmlns:p14="http://schemas.microsoft.com/office/powerpoint/2010/main" val="1447613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9:02, request 2 appears, we add it into the batch, and update the state. And the action is wait.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23</a:t>
            </a:fld>
            <a:endParaRPr lang="zh-CN" altLang="en-US"/>
          </a:p>
        </p:txBody>
      </p:sp>
    </p:spTree>
    <p:extLst>
      <p:ext uri="{BB962C8B-B14F-4D97-AF65-F5344CB8AC3E}">
        <p14:creationId xmlns:p14="http://schemas.microsoft.com/office/powerpoint/2010/main" val="2667954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9:03, and 9:04, </a:t>
            </a:r>
            <a:r>
              <a:rPr lang="en-US" dirty="0" err="1"/>
              <a:t>a_k</a:t>
            </a:r>
            <a:r>
              <a:rPr lang="en-US" dirty="0"/>
              <a:t> are both larger than the \theta of Batch k, so we still wait.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24</a:t>
            </a:fld>
            <a:endParaRPr lang="zh-CN" altLang="en-US"/>
          </a:p>
        </p:txBody>
      </p:sp>
    </p:spTree>
    <p:extLst>
      <p:ext uri="{BB962C8B-B14F-4D97-AF65-F5344CB8AC3E}">
        <p14:creationId xmlns:p14="http://schemas.microsoft.com/office/powerpoint/2010/main" val="2995693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9:03, and 9:04, </a:t>
            </a:r>
            <a:r>
              <a:rPr lang="en-US" dirty="0" err="1"/>
              <a:t>a_k</a:t>
            </a:r>
            <a:r>
              <a:rPr lang="en-US" dirty="0"/>
              <a:t> are both larger than the \theta of Batch k, so we still wait.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25</a:t>
            </a:fld>
            <a:endParaRPr lang="zh-CN" altLang="en-US"/>
          </a:p>
        </p:txBody>
      </p:sp>
    </p:spTree>
    <p:extLst>
      <p:ext uri="{BB962C8B-B14F-4D97-AF65-F5344CB8AC3E}">
        <p14:creationId xmlns:p14="http://schemas.microsoft.com/office/powerpoint/2010/main" val="4256164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9:05, we need to perform a matching here since </a:t>
            </a:r>
            <a:r>
              <a:rPr lang="en-US" dirty="0" err="1"/>
              <a:t>a_k</a:t>
            </a:r>
            <a:r>
              <a:rPr lang="en-US" dirty="0"/>
              <a:t> equals \theta of </a:t>
            </a:r>
            <a:r>
              <a:rPr lang="en-US" dirty="0" err="1"/>
              <a:t>B_k</a:t>
            </a:r>
            <a:r>
              <a:rPr lang="en-US" dirty="0"/>
              <a:t>. </a:t>
            </a:r>
          </a:p>
          <a:p>
            <a:endParaRPr lang="en-US" dirty="0"/>
          </a:p>
          <a:p>
            <a:r>
              <a:rPr lang="en-US" dirty="0"/>
              <a:t>The reward is 5. </a:t>
            </a:r>
          </a:p>
          <a:p>
            <a:endParaRPr lang="en-US" dirty="0"/>
          </a:p>
          <a:p>
            <a:r>
              <a:rPr lang="en-US" dirty="0"/>
              <a:t>We need to hold the requests whose appearing time is later than 9:01, that is request 2.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26</a:t>
            </a:fld>
            <a:endParaRPr lang="zh-CN" altLang="en-US"/>
          </a:p>
        </p:txBody>
      </p:sp>
    </p:spTree>
    <p:extLst>
      <p:ext uri="{BB962C8B-B14F-4D97-AF65-F5344CB8AC3E}">
        <p14:creationId xmlns:p14="http://schemas.microsoft.com/office/powerpoint/2010/main" val="834802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9:06, the algorithm also takes a waiting action.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27</a:t>
            </a:fld>
            <a:endParaRPr lang="zh-CN" altLang="en-US"/>
          </a:p>
        </p:txBody>
      </p:sp>
    </p:spTree>
    <p:extLst>
      <p:ext uri="{BB962C8B-B14F-4D97-AF65-F5344CB8AC3E}">
        <p14:creationId xmlns:p14="http://schemas.microsoft.com/office/powerpoint/2010/main" val="2971538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9:07, worker 2 appears.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28</a:t>
            </a:fld>
            <a:endParaRPr lang="zh-CN" altLang="en-US"/>
          </a:p>
        </p:txBody>
      </p:sp>
    </p:spTree>
    <p:extLst>
      <p:ext uri="{BB962C8B-B14F-4D97-AF65-F5344CB8AC3E}">
        <p14:creationId xmlns:p14="http://schemas.microsoft.com/office/powerpoint/2010/main" val="4207218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9:08, worker 3 appears.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29</a:t>
            </a:fld>
            <a:endParaRPr lang="zh-CN" altLang="en-US"/>
          </a:p>
        </p:txBody>
      </p:sp>
    </p:spTree>
    <p:extLst>
      <p:ext uri="{BB962C8B-B14F-4D97-AF65-F5344CB8AC3E}">
        <p14:creationId xmlns:p14="http://schemas.microsoft.com/office/powerpoint/2010/main" val="82557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present the background and the motivation of our problem. </a:t>
            </a:r>
          </a:p>
          <a:p>
            <a:endParaRPr lang="en-US" dirty="0"/>
          </a:p>
          <a:p>
            <a:r>
              <a:rPr lang="en-US" dirty="0"/>
              <a:t>Bipartite matching is common in real lives. It is used in various emerging applications, ranging from ride hailing platforms, to food delivery services. </a:t>
            </a:r>
          </a:p>
          <a:p>
            <a:endParaRPr lang="en-US" dirty="0"/>
          </a:p>
          <a:p>
            <a:r>
              <a:rPr lang="en-US" dirty="0"/>
              <a:t>In all these applications, objects to be matched is arriving dynamically in an online fashion, where the information about the objects that would appear in the future is not available.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3</a:t>
            </a:fld>
            <a:endParaRPr lang="zh-CN" altLang="en-US"/>
          </a:p>
        </p:txBody>
      </p:sp>
    </p:spTree>
    <p:extLst>
      <p:ext uri="{BB962C8B-B14F-4D97-AF65-F5344CB8AC3E}">
        <p14:creationId xmlns:p14="http://schemas.microsoft.com/office/powerpoint/2010/main" val="1642949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9:09, the algorithm takes the second matching action. </a:t>
            </a:r>
          </a:p>
          <a:p>
            <a:endParaRPr lang="en-US" dirty="0"/>
          </a:p>
          <a:p>
            <a:r>
              <a:rPr lang="en-US" dirty="0"/>
              <a:t>Now, algorithm matches all requests whose appearing time earlier or equal to 9:08. </a:t>
            </a:r>
          </a:p>
          <a:p>
            <a:endParaRPr lang="en-US" dirty="0"/>
          </a:p>
          <a:p>
            <a:r>
              <a:rPr lang="en-US" dirty="0"/>
              <a:t>After that, c_{k+1} is updated to 10, and reward is 2. </a:t>
            </a:r>
          </a:p>
          <a:p>
            <a:endParaRPr lang="en-US" dirty="0"/>
          </a:p>
          <a:p>
            <a:r>
              <a:rPr lang="en-US" dirty="0"/>
              <a:t>Till now, all requests are assigned. And the bottleneck cost 10, induced by request 2. </a:t>
            </a:r>
          </a:p>
          <a:p>
            <a:endParaRPr lang="en-US" dirty="0"/>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30</a:t>
            </a:fld>
            <a:endParaRPr lang="zh-CN" altLang="en-US"/>
          </a:p>
        </p:txBody>
      </p:sp>
    </p:spTree>
    <p:extLst>
      <p:ext uri="{BB962C8B-B14F-4D97-AF65-F5344CB8AC3E}">
        <p14:creationId xmlns:p14="http://schemas.microsoft.com/office/powerpoint/2010/main" val="1189265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Now, we present the experiments. [click]</a:t>
            </a:r>
          </a:p>
          <a:p>
            <a:endParaRPr lang="en-US" dirty="0"/>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31</a:t>
            </a:fld>
            <a:endParaRPr lang="zh-CN" altLang="en-US"/>
          </a:p>
        </p:txBody>
      </p:sp>
    </p:spTree>
    <p:extLst>
      <p:ext uri="{BB962C8B-B14F-4D97-AF65-F5344CB8AC3E}">
        <p14:creationId xmlns:p14="http://schemas.microsoft.com/office/powerpoint/2010/main" val="3007325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two real datasets, Didi and </a:t>
            </a:r>
            <a:r>
              <a:rPr lang="en-US" dirty="0" err="1"/>
              <a:t>Olist</a:t>
            </a:r>
            <a:r>
              <a:rPr lang="en-US" dirty="0"/>
              <a:t>, and several synthetic datasets to evaluate our algorithm. </a:t>
            </a:r>
          </a:p>
          <a:p>
            <a:endParaRPr lang="en-US" dirty="0"/>
          </a:p>
          <a:p>
            <a:r>
              <a:rPr lang="en-US" dirty="0"/>
              <a:t>We choose three baselines to compare, in terms of running time and bottleneck cost.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32</a:t>
            </a:fld>
            <a:endParaRPr lang="zh-CN" altLang="en-US"/>
          </a:p>
        </p:txBody>
      </p:sp>
    </p:spTree>
    <p:extLst>
      <p:ext uri="{BB962C8B-B14F-4D97-AF65-F5344CB8AC3E}">
        <p14:creationId xmlns:p14="http://schemas.microsoft.com/office/powerpoint/2010/main" val="4133964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two figures, we find that our algorithm performs the best consistently among all online algorithms. </a:t>
            </a:r>
          </a:p>
          <a:p>
            <a:endParaRPr lang="en-US" dirty="0"/>
          </a:p>
          <a:p>
            <a:r>
              <a:rPr lang="en-US" dirty="0"/>
              <a:t>Effectiveness comes from the fact that adaptive holding strategy is better than non-adaptive ones. And Efficiency relies on how frequently the actions are performed. </a:t>
            </a:r>
          </a:p>
          <a:p>
            <a:endParaRPr lang="en-US" dirty="0"/>
          </a:p>
          <a:p>
            <a:r>
              <a:rPr lang="en-US" dirty="0"/>
              <a:t>By investigating the running statistics of the algorithms, we found that in our algorithm, the action performs less frequently than the other algorithm.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33</a:t>
            </a:fld>
            <a:endParaRPr lang="zh-CN" altLang="en-US"/>
          </a:p>
        </p:txBody>
      </p:sp>
    </p:spTree>
    <p:extLst>
      <p:ext uri="{BB962C8B-B14F-4D97-AF65-F5344CB8AC3E}">
        <p14:creationId xmlns:p14="http://schemas.microsoft.com/office/powerpoint/2010/main" val="892728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do an ablation study. </a:t>
            </a:r>
          </a:p>
          <a:p>
            <a:endParaRPr lang="en-US" dirty="0"/>
          </a:p>
          <a:p>
            <a:r>
              <a:rPr lang="en-US" dirty="0"/>
              <a:t>We change the states and actions with another definition, that is S_2 and A_2. The state of time step </a:t>
            </a:r>
            <a:r>
              <a:rPr lang="en-US" dirty="0" err="1"/>
              <a:t>t_k</a:t>
            </a:r>
            <a:r>
              <a:rPr lang="en-US" dirty="0"/>
              <a:t> is defined as a pair of number, one equal to the number of requests, and the other equal to the number of workers in the current batch. </a:t>
            </a:r>
          </a:p>
          <a:p>
            <a:endParaRPr lang="en-US" dirty="0"/>
          </a:p>
          <a:p>
            <a:r>
              <a:rPr lang="en-US" dirty="0"/>
              <a:t>And the action is just a binary number, 0 denoting to wait, and 1 denoting to finalize all possible matches. </a:t>
            </a:r>
          </a:p>
          <a:p>
            <a:endParaRPr lang="en-US" dirty="0"/>
          </a:p>
          <a:p>
            <a:r>
              <a:rPr lang="en-US" dirty="0"/>
              <a:t>Consider the effectiveness, our algorithm performs the best, which can be explained by the fact that state definition of ...... and Action ...... holding; </a:t>
            </a:r>
          </a:p>
          <a:p>
            <a:endParaRPr lang="en-US" dirty="0"/>
          </a:p>
          <a:p>
            <a:r>
              <a:rPr lang="en-US" dirty="0"/>
              <a:t>As for the efficiency, since S_2 is cheaper to compute than S_1, our algorithm is slightly slower than the algorithm with the combination of S_2 and A_1. </a:t>
            </a:r>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34</a:t>
            </a:fld>
            <a:endParaRPr lang="zh-CN" altLang="en-US"/>
          </a:p>
        </p:txBody>
      </p:sp>
    </p:spTree>
    <p:extLst>
      <p:ext uri="{BB962C8B-B14F-4D97-AF65-F5344CB8AC3E}">
        <p14:creationId xmlns:p14="http://schemas.microsoft.com/office/powerpoint/2010/main" val="3257766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64" charset="-128"/>
              </a:defRPr>
            </a:lvl1pPr>
            <a:lvl2pPr marL="742950" indent="-285750">
              <a:defRPr sz="2400" baseline="-25000">
                <a:solidFill>
                  <a:schemeClr val="tx1"/>
                </a:solidFill>
                <a:latin typeface="Arial" panose="020B0604020202020204" pitchFamily="34" charset="0"/>
                <a:ea typeface="MS PGothic" panose="020B0600070205080204" pitchFamily="64" charset="-128"/>
              </a:defRPr>
            </a:lvl2pPr>
            <a:lvl3pPr marL="1143000" indent="-228600">
              <a:defRPr sz="2400" baseline="-25000">
                <a:solidFill>
                  <a:schemeClr val="tx1"/>
                </a:solidFill>
                <a:latin typeface="Arial" panose="020B0604020202020204" pitchFamily="34" charset="0"/>
                <a:ea typeface="MS PGothic" panose="020B0600070205080204" pitchFamily="64" charset="-128"/>
              </a:defRPr>
            </a:lvl3pPr>
            <a:lvl4pPr marL="1600200" indent="-228600">
              <a:defRPr sz="2400" baseline="-25000">
                <a:solidFill>
                  <a:schemeClr val="tx1"/>
                </a:solidFill>
                <a:latin typeface="Arial" panose="020B0604020202020204" pitchFamily="34" charset="0"/>
                <a:ea typeface="MS PGothic" panose="020B0600070205080204" pitchFamily="64" charset="-128"/>
              </a:defRPr>
            </a:lvl4pPr>
            <a:lvl5pPr marL="2057400" indent="-228600">
              <a:defRPr sz="2400" baseline="-25000">
                <a:solidFill>
                  <a:schemeClr val="tx1"/>
                </a:solidFill>
                <a:latin typeface="Arial" panose="020B0604020202020204" pitchFamily="34" charset="0"/>
                <a:ea typeface="MS PGothic" panose="020B0600070205080204" pitchFamily="6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6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6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6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64" charset="-128"/>
              </a:defRPr>
            </a:lvl9pPr>
          </a:lstStyle>
          <a:p>
            <a:fld id="{106F11CE-BDCB-4916-BA44-946B7C0FE5F6}" type="slidenum">
              <a:rPr lang="en-US" altLang="zh-CN" sz="1200" baseline="0" smtClean="0">
                <a:solidFill>
                  <a:srgbClr val="000000"/>
                </a:solidFill>
              </a:rPr>
              <a:t>37</a:t>
            </a:fld>
            <a:endParaRPr lang="en-US" altLang="zh-CN" sz="1200" baseline="0">
              <a:solidFill>
                <a:srgbClr val="000000"/>
              </a:solidFill>
            </a:endParaRPr>
          </a:p>
        </p:txBody>
      </p:sp>
      <p:sp>
        <p:nvSpPr>
          <p:cNvPr id="5123" name="Rectangle 2"/>
          <p:cNvSpPr>
            <a:spLocks noGrp="1" noRot="1" noChangeAspect="1" noChangeArrowheads="1" noTextEdit="1"/>
          </p:cNvSpPr>
          <p:nvPr>
            <p:ph type="sldImg"/>
          </p:nvPr>
        </p:nvSpPr>
        <p:spPr>
          <a:xfrm>
            <a:off x="1371600" y="1143000"/>
            <a:ext cx="4114800" cy="3086100"/>
          </a:xfrm>
          <a:solidFill>
            <a:srgbClr val="FFFFFF"/>
          </a:solidFill>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these applications, different objectives have been studied. One of them is a delay-aware problem, in which we focus on the bottleneck cost. [click]</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 will present an example in taxi dispatching scenario. Here is a map of a part of Singapore. [click]</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9:00, a taxi is available on the platform. [click]</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4</a:t>
            </a:fld>
            <a:endParaRPr lang="zh-CN" altLang="en-US"/>
          </a:p>
        </p:txBody>
      </p:sp>
    </p:spTree>
    <p:extLst>
      <p:ext uri="{BB962C8B-B14F-4D97-AF65-F5344CB8AC3E}">
        <p14:creationId xmlns:p14="http://schemas.microsoft.com/office/powerpoint/2010/main" val="393076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9:01, Alice submits a request to the platform, and the taxi moves some distance. [click]</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5</a:t>
            </a:fld>
            <a:endParaRPr lang="zh-CN" altLang="en-US"/>
          </a:p>
        </p:txBody>
      </p:sp>
    </p:spTree>
    <p:extLst>
      <p:ext uri="{BB962C8B-B14F-4D97-AF65-F5344CB8AC3E}">
        <p14:creationId xmlns:p14="http://schemas.microsoft.com/office/powerpoint/2010/main" val="13720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2 minutes, say at 9:03, the platform assigns the taxi to Alice. So, they form a match (</a:t>
                </a:r>
                <a14:m>
                  <m:oMath xmlns:m="http://schemas.openxmlformats.org/officeDocument/2006/math">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 </m:t>
                    </m:r>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9:03). [click]. </a:t>
                </a:r>
                <a:endParaRPr lang="en-SG"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2 minutes, say at 9:03, the platform assigns the taxi to Alice. So, they form a match (</a:t>
                </a:r>
                <a:r>
                  <a:rPr lang="en-US" sz="1200" i="0" kern="1200">
                    <a:solidFill>
                      <a:schemeClr val="tx1"/>
                    </a:solidFill>
                    <a:effectLst/>
                    <a:latin typeface="+mn-lt"/>
                    <a:ea typeface="+mn-ea"/>
                    <a:cs typeface="+mn-cs"/>
                  </a:rPr>
                  <a:t>𝑟</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𝑤</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9:03). [click]. </a:t>
                </a:r>
                <a:endParaRPr lang="en-SG" sz="1200"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5"/>
          </p:nvPr>
        </p:nvSpPr>
        <p:spPr/>
        <p:txBody>
          <a:bodyPr/>
          <a:lstStyle/>
          <a:p>
            <a:fld id="{4701067E-2194-483A-A797-8FCBF543223C}" type="slidenum">
              <a:rPr lang="zh-CN" altLang="en-US" smtClean="0"/>
              <a:t>6</a:t>
            </a:fld>
            <a:endParaRPr lang="zh-CN" altLang="en-US"/>
          </a:p>
        </p:txBody>
      </p:sp>
    </p:spTree>
    <p:extLst>
      <p:ext uri="{BB962C8B-B14F-4D97-AF65-F5344CB8AC3E}">
        <p14:creationId xmlns:p14="http://schemas.microsoft.com/office/powerpoint/2010/main" val="122010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at 9:05, taxi arrives at Alice’s location. [click]</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we define that the cost of the match in the taxi dispatching scenario is the time delay between the submission of the request and the arrival of the taxi. For Alice, the cost of the match for her is 4 minutes. [click]</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7</a:t>
            </a:fld>
            <a:endParaRPr lang="zh-CN" altLang="en-US"/>
          </a:p>
        </p:txBody>
      </p:sp>
    </p:spTree>
    <p:extLst>
      <p:ext uri="{BB962C8B-B14F-4D97-AF65-F5344CB8AC3E}">
        <p14:creationId xmlns:p14="http://schemas.microsoft.com/office/powerpoint/2010/main" val="264577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Above is a simple example with only one user and one taxi. However, in real scenario, there will be a large number of users and taxis arriving dynamically as the table shows. [click]</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in taxi dispatching scenario, the online bottleneck matching with delays is defined as: given a set of n requests, and a set of m drivers (or we call the workers), which arrive dynamically, the OBM-D is to form a set of n matches in an online manner such that the maximum cost of a match is minimized. </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01067E-2194-483A-A797-8FCBF543223C}" type="slidenum">
              <a:rPr lang="zh-CN" altLang="en-US" smtClean="0"/>
              <a:t>8</a:t>
            </a:fld>
            <a:endParaRPr lang="zh-CN" altLang="en-US"/>
          </a:p>
        </p:txBody>
      </p:sp>
    </p:spTree>
    <p:extLst>
      <p:ext uri="{BB962C8B-B14F-4D97-AF65-F5344CB8AC3E}">
        <p14:creationId xmlns:p14="http://schemas.microsoft.com/office/powerpoint/2010/main" val="285865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studies adopted a holding strategy in their algorithm design. It means that when a match forms, we do not finalize it immediately, instead, we hold it for a while. [click]</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same example. [click]</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9:01, Here, we could finalize the match (</a:t>
                </a:r>
                <a14:m>
                  <m:oMath xmlns:m="http://schemas.openxmlformats.org/officeDocument/2006/math">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 </m:t>
                    </m:r>
                    <m:sSub>
                      <m:sSubPr>
                        <m:ctrlPr>
                          <a:rPr lang="en-SG"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9:01), but we hold it, since there would be a better driver for Alice with less time delay. [click]</a:t>
                </a:r>
                <a:endParaRPr lang="en-SG"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studies adopted a holding strategy in their algorithm design. It means that when a match forms, we do not finalize it immediately, instead, we hold it for a while. [click]</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same example. [click]</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9:01, Here, we could finalize the match (</a:t>
                </a:r>
                <a:r>
                  <a:rPr lang="en-US" sz="1200" i="0" kern="1200">
                    <a:solidFill>
                      <a:schemeClr val="tx1"/>
                    </a:solidFill>
                    <a:effectLst/>
                    <a:latin typeface="+mn-lt"/>
                    <a:ea typeface="+mn-ea"/>
                    <a:cs typeface="+mn-cs"/>
                  </a:rPr>
                  <a:t>𝑟</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𝑤</a:t>
                </a:r>
                <a:r>
                  <a:rPr lang="en-SG"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9:01), but we hold it, since there would be a better driver for Alice with less time delay. [click]</a:t>
                </a:r>
                <a:endParaRPr lang="en-SG"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4701067E-2194-483A-A797-8FCBF543223C}" type="slidenum">
              <a:rPr lang="zh-CN" altLang="en-US" smtClean="0"/>
              <a:t>9</a:t>
            </a:fld>
            <a:endParaRPr lang="zh-CN" altLang="en-US"/>
          </a:p>
        </p:txBody>
      </p:sp>
    </p:spTree>
    <p:extLst>
      <p:ext uri="{BB962C8B-B14F-4D97-AF65-F5344CB8AC3E}">
        <p14:creationId xmlns:p14="http://schemas.microsoft.com/office/powerpoint/2010/main" val="306853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C4DB25B-AFCC-4395-875F-2F8F650D860C}"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B7FC087-04F5-410E-8F9B-96CA1CB9C41B}"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2B660E7-3DB9-468E-AB6D-2C3175F00759}"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5C8C3B-DD0F-43BB-810D-B0BC9CF83B76}"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EFCB774-F7B4-493E-AB47-7B2D3B1FCB9D}"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758816-B245-4C2C-8430-2A348413CD1D}"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9" name="Rectangle 6"/>
          <p:cNvSpPr>
            <a:spLocks noGrp="1" noChangeArrowheads="1"/>
          </p:cNvSpPr>
          <p:nvPr>
            <p:ph type="sldNum" sz="quarter" idx="12"/>
          </p:nvPr>
        </p:nvSpPr>
        <p:spPr/>
        <p:txBody>
          <a:bodyPr/>
          <a:lstStyle>
            <a:lvl1pPr>
              <a:defRPr/>
            </a:lvl1pPr>
          </a:lstStyle>
          <a:p>
            <a:pPr>
              <a:defRPr/>
            </a:pPr>
            <a:fld id="{BD3F3777-06EA-457B-AE9D-039252EBBA67}"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C2CF20A-BE0D-4FD3-8895-E4B8973BD055}"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4" name="Rectangle 6"/>
          <p:cNvSpPr>
            <a:spLocks noGrp="1" noChangeArrowheads="1"/>
          </p:cNvSpPr>
          <p:nvPr>
            <p:ph type="sldNum" sz="quarter" idx="12"/>
          </p:nvPr>
        </p:nvSpPr>
        <p:spPr/>
        <p:txBody>
          <a:bodyPr/>
          <a:lstStyle>
            <a:lvl1pPr>
              <a:defRPr/>
            </a:lvl1pPr>
          </a:lstStyle>
          <a:p>
            <a:pPr>
              <a:defRPr/>
            </a:pPr>
            <a:fld id="{CFEB218D-D24D-4E23-8964-870FEEBE1999}"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B67E699-23D5-4212-88B4-067E3B395F44}"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262626"/>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26262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5396A9D-7891-4AE6-AB39-AAFD5D72DCD4}" type="slidenum">
              <a:rPr lang="en-US" altLang="zh-CN">
                <a:solidFill>
                  <a:srgbClr val="262626"/>
                </a:solidFill>
              </a:rPr>
              <a:t>‹#›</a:t>
            </a:fld>
            <a:endParaRPr lang="en-US" altLang="zh-CN">
              <a:solidFill>
                <a:srgbClr val="26262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p:spPr>
        <p:txBody>
          <a:bodyPr vert="horz" wrap="square" lIns="91440" tIns="45720" rIns="91440" bIns="45720" numCol="1" anchor="t" anchorCtr="0" compatLnSpc="1"/>
          <a:lstStyle>
            <a:lvl1pPr>
              <a:defRPr sz="1400" baseline="0">
                <a:latin typeface="Helvetica Neue Light" charset="0"/>
                <a:ea typeface="MS PGothic" panose="020B0600070205080204" pitchFamily="64" charset="-128"/>
                <a:cs typeface="MS PGothic" panose="020B0600070205080204" pitchFamily="64" charset="-128"/>
              </a:defRPr>
            </a:lvl1pPr>
          </a:lstStyle>
          <a:p>
            <a:pPr eaLnBrk="0" fontAlgn="base" hangingPunct="0">
              <a:spcBef>
                <a:spcPct val="0"/>
              </a:spcBef>
              <a:spcAft>
                <a:spcPct val="0"/>
              </a:spcAft>
              <a:defRPr/>
            </a:pPr>
            <a:endParaRPr lang="en-US">
              <a:solidFill>
                <a:srgbClr val="262626"/>
              </a:solidFill>
            </a:endParaRPr>
          </a:p>
        </p:txBody>
      </p:sp>
      <p:sp>
        <p:nvSpPr>
          <p:cNvPr id="1029" name="Rectangle 5"/>
          <p:cNvSpPr>
            <a:spLocks noGrp="1" noChangeArrowheads="1"/>
          </p:cNvSpPr>
          <p:nvPr>
            <p:ph type="ftr" sz="quarter" idx="3"/>
          </p:nvPr>
        </p:nvSpPr>
        <p:spPr bwMode="auto">
          <a:xfrm>
            <a:off x="2667000" y="6248400"/>
            <a:ext cx="3352800" cy="457200"/>
          </a:xfrm>
          <a:prstGeom prst="rect">
            <a:avLst/>
          </a:prstGeom>
          <a:noFill/>
          <a:ln w="9525">
            <a:noFill/>
            <a:miter lim="800000"/>
          </a:ln>
        </p:spPr>
        <p:txBody>
          <a:bodyPr vert="horz" wrap="square" lIns="91440" tIns="45720" rIns="91440" bIns="45720" numCol="1" anchor="t" anchorCtr="0" compatLnSpc="1"/>
          <a:lstStyle>
            <a:lvl1pPr algn="ctr">
              <a:defRPr sz="1400" baseline="0">
                <a:latin typeface="Helvetica Neue Light" charset="0"/>
                <a:ea typeface="MS PGothic" panose="020B0600070205080204" pitchFamily="64" charset="-128"/>
                <a:cs typeface="MS PGothic" panose="020B0600070205080204" pitchFamily="64" charset="-128"/>
              </a:defRPr>
            </a:lvl1pPr>
          </a:lstStyle>
          <a:p>
            <a:pPr eaLnBrk="0" fontAlgn="base" hangingPunct="0">
              <a:spcBef>
                <a:spcPct val="0"/>
              </a:spcBef>
              <a:spcAft>
                <a:spcPct val="0"/>
              </a:spcAft>
              <a:defRPr/>
            </a:pPr>
            <a:endParaRPr lang="en-US">
              <a:solidFill>
                <a:srgbClr val="262626"/>
              </a:solidFill>
            </a:endParaRPr>
          </a:p>
        </p:txBody>
      </p:sp>
      <p:sp>
        <p:nvSpPr>
          <p:cNvPr id="1030" name="Rectangle 6"/>
          <p:cNvSpPr>
            <a:spLocks noGrp="1" noChangeArrowheads="1"/>
          </p:cNvSpPr>
          <p:nvPr>
            <p:ph type="sldNum" sz="quarter" idx="4"/>
          </p:nvPr>
        </p:nvSpPr>
        <p:spPr bwMode="auto">
          <a:xfrm>
            <a:off x="6019800" y="6248400"/>
            <a:ext cx="838200" cy="457200"/>
          </a:xfrm>
          <a:prstGeom prst="rect">
            <a:avLst/>
          </a:prstGeom>
          <a:noFill/>
          <a:ln w="9525">
            <a:noFill/>
            <a:miter lim="800000"/>
          </a:ln>
        </p:spPr>
        <p:txBody>
          <a:bodyPr vert="horz" wrap="square" lIns="91440" tIns="45720" rIns="91440" bIns="45720" numCol="1" anchor="t" anchorCtr="0" compatLnSpc="1"/>
          <a:lstStyle>
            <a:lvl1pPr algn="r">
              <a:defRPr sz="1400" baseline="0">
                <a:latin typeface="Helvetica Neue Light" charset="0"/>
              </a:defRPr>
            </a:lvl1pPr>
          </a:lstStyle>
          <a:p>
            <a:pPr eaLnBrk="0" fontAlgn="base" hangingPunct="0">
              <a:spcBef>
                <a:spcPct val="0"/>
              </a:spcBef>
              <a:spcAft>
                <a:spcPct val="0"/>
              </a:spcAft>
              <a:defRPr/>
            </a:pPr>
            <a:fld id="{091A878D-5FAA-4157-A811-26924A17869C}" type="slidenum">
              <a:rPr lang="en-US" altLang="zh-CN">
                <a:solidFill>
                  <a:srgbClr val="262626"/>
                </a:solidFill>
              </a:rPr>
              <a:t>‹#›</a:t>
            </a:fld>
            <a:endParaRPr lang="en-US" altLang="zh-CN">
              <a:solidFill>
                <a:srgbClr val="262626"/>
              </a:solidFill>
            </a:endParaRPr>
          </a:p>
        </p:txBody>
      </p:sp>
      <p:pic>
        <p:nvPicPr>
          <p:cNvPr id="1031" name="Picture 6" descr="NTU Logo_25mm_screen.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6248404"/>
            <a:ext cx="1447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chemeClr val="tx1"/>
          </a:solidFill>
          <a:latin typeface="Aharoni" panose="02010803020104030203" pitchFamily="2" charset="-79"/>
          <a:ea typeface="MS PGothic" panose="020B0600070205080204" pitchFamily="64" charset="-128"/>
          <a:cs typeface="Aharoni" panose="02010803020104030203" pitchFamily="2" charset="-79"/>
        </a:defRPr>
      </a:lvl1pPr>
      <a:lvl2pPr algn="l" rtl="0" eaLnBrk="0" fontAlgn="base" hangingPunct="0">
        <a:spcBef>
          <a:spcPct val="0"/>
        </a:spcBef>
        <a:spcAft>
          <a:spcPct val="0"/>
        </a:spcAft>
        <a:defRPr sz="3200" b="1">
          <a:solidFill>
            <a:schemeClr val="tx1"/>
          </a:solidFill>
          <a:latin typeface="Aharoni" panose="02010803020104030203" pitchFamily="2" charset="-79"/>
          <a:ea typeface="MS PGothic" panose="020B0600070205080204" pitchFamily="64" charset="-128"/>
          <a:cs typeface="Aharoni" panose="02010803020104030203" pitchFamily="2" charset="-79"/>
        </a:defRPr>
      </a:lvl2pPr>
      <a:lvl3pPr algn="l" rtl="0" eaLnBrk="0" fontAlgn="base" hangingPunct="0">
        <a:spcBef>
          <a:spcPct val="0"/>
        </a:spcBef>
        <a:spcAft>
          <a:spcPct val="0"/>
        </a:spcAft>
        <a:defRPr sz="3200" b="1">
          <a:solidFill>
            <a:schemeClr val="tx1"/>
          </a:solidFill>
          <a:latin typeface="Aharoni" panose="02010803020104030203" pitchFamily="2" charset="-79"/>
          <a:ea typeface="MS PGothic" panose="020B0600070205080204" pitchFamily="64" charset="-128"/>
          <a:cs typeface="Aharoni" panose="02010803020104030203" pitchFamily="2" charset="-79"/>
        </a:defRPr>
      </a:lvl3pPr>
      <a:lvl4pPr algn="l" rtl="0" eaLnBrk="0" fontAlgn="base" hangingPunct="0">
        <a:spcBef>
          <a:spcPct val="0"/>
        </a:spcBef>
        <a:spcAft>
          <a:spcPct val="0"/>
        </a:spcAft>
        <a:defRPr sz="3200" b="1">
          <a:solidFill>
            <a:schemeClr val="tx1"/>
          </a:solidFill>
          <a:latin typeface="Aharoni" panose="02010803020104030203" pitchFamily="2" charset="-79"/>
          <a:ea typeface="MS PGothic" panose="020B0600070205080204" pitchFamily="64" charset="-128"/>
          <a:cs typeface="Aharoni" panose="02010803020104030203" pitchFamily="2" charset="-79"/>
        </a:defRPr>
      </a:lvl4pPr>
      <a:lvl5pPr algn="l" rtl="0" eaLnBrk="0" fontAlgn="base" hangingPunct="0">
        <a:spcBef>
          <a:spcPct val="0"/>
        </a:spcBef>
        <a:spcAft>
          <a:spcPct val="0"/>
        </a:spcAft>
        <a:defRPr sz="3200" b="1">
          <a:solidFill>
            <a:schemeClr val="tx1"/>
          </a:solidFill>
          <a:latin typeface="Aharoni" panose="02010803020104030203" pitchFamily="2" charset="-79"/>
          <a:ea typeface="MS PGothic" panose="020B0600070205080204" pitchFamily="64" charset="-128"/>
          <a:cs typeface="Aharoni" panose="02010803020104030203" pitchFamily="2" charset="-79"/>
        </a:defRPr>
      </a:lvl5pPr>
      <a:lvl6pPr marL="457200" algn="l" rtl="0" fontAlgn="base">
        <a:spcBef>
          <a:spcPct val="0"/>
        </a:spcBef>
        <a:spcAft>
          <a:spcPct val="0"/>
        </a:spcAft>
        <a:defRPr sz="3200" b="1">
          <a:solidFill>
            <a:schemeClr val="tx2"/>
          </a:solidFill>
          <a:latin typeface="Helvetica Neue" pitchFamily="64" charset="0"/>
          <a:ea typeface="MS PGothic" panose="020B0600070205080204" pitchFamily="64" charset="-128"/>
        </a:defRPr>
      </a:lvl6pPr>
      <a:lvl7pPr marL="914400" algn="l" rtl="0" fontAlgn="base">
        <a:spcBef>
          <a:spcPct val="0"/>
        </a:spcBef>
        <a:spcAft>
          <a:spcPct val="0"/>
        </a:spcAft>
        <a:defRPr sz="3200" b="1">
          <a:solidFill>
            <a:schemeClr val="tx2"/>
          </a:solidFill>
          <a:latin typeface="Helvetica Neue" pitchFamily="64" charset="0"/>
          <a:ea typeface="MS PGothic" panose="020B0600070205080204" pitchFamily="64" charset="-128"/>
        </a:defRPr>
      </a:lvl7pPr>
      <a:lvl8pPr marL="1371600" algn="l" rtl="0" fontAlgn="base">
        <a:spcBef>
          <a:spcPct val="0"/>
        </a:spcBef>
        <a:spcAft>
          <a:spcPct val="0"/>
        </a:spcAft>
        <a:defRPr sz="3200" b="1">
          <a:solidFill>
            <a:schemeClr val="tx2"/>
          </a:solidFill>
          <a:latin typeface="Helvetica Neue" pitchFamily="64" charset="0"/>
          <a:ea typeface="MS PGothic" panose="020B0600070205080204" pitchFamily="64" charset="-128"/>
        </a:defRPr>
      </a:lvl8pPr>
      <a:lvl9pPr marL="1828800" algn="l" rtl="0" fontAlgn="base">
        <a:spcBef>
          <a:spcPct val="0"/>
        </a:spcBef>
        <a:spcAft>
          <a:spcPct val="0"/>
        </a:spcAft>
        <a:defRPr sz="3200" b="1">
          <a:solidFill>
            <a:schemeClr val="tx2"/>
          </a:solidFill>
          <a:latin typeface="Helvetica Neue" pitchFamily="64" charset="0"/>
          <a:ea typeface="MS PGothic" panose="020B0600070205080204" pitchFamily="64" charset="-128"/>
        </a:defRPr>
      </a:lvl9pPr>
    </p:titleStyle>
    <p:bodyStyle>
      <a:lvl1pPr marL="342900" indent="-342900" algn="l" rtl="0" eaLnBrk="0" fontAlgn="base" hangingPunct="0">
        <a:spcBef>
          <a:spcPct val="20000"/>
        </a:spcBef>
        <a:spcAft>
          <a:spcPct val="0"/>
        </a:spcAft>
        <a:buChar char="•"/>
        <a:defRPr sz="2800">
          <a:solidFill>
            <a:schemeClr val="tx1"/>
          </a:solidFill>
          <a:latin typeface="Arial" panose="020B0604020202020204"/>
          <a:ea typeface="MS PGothic" panose="020B0600070205080204" pitchFamily="64" charset="-128"/>
          <a:cs typeface="Arial" panose="020B0604020202020204"/>
        </a:defRPr>
      </a:lvl1pPr>
      <a:lvl2pPr marL="742950" indent="-285750" algn="l" rtl="0" eaLnBrk="0" fontAlgn="base" hangingPunct="0">
        <a:spcBef>
          <a:spcPct val="20000"/>
        </a:spcBef>
        <a:spcAft>
          <a:spcPct val="0"/>
        </a:spcAft>
        <a:buChar char="–"/>
        <a:defRPr sz="2400">
          <a:solidFill>
            <a:schemeClr val="tx1"/>
          </a:solidFill>
          <a:latin typeface="Arial" panose="020B0604020202020204"/>
          <a:ea typeface="MS PGothic" panose="020B0600070205080204" pitchFamily="64" charset="-128"/>
          <a:cs typeface="Arial" panose="020B0604020202020204"/>
        </a:defRPr>
      </a:lvl2pPr>
      <a:lvl3pPr marL="1143000" indent="-228600" algn="l" rtl="0" eaLnBrk="0" fontAlgn="base" hangingPunct="0">
        <a:spcBef>
          <a:spcPct val="20000"/>
        </a:spcBef>
        <a:spcAft>
          <a:spcPct val="0"/>
        </a:spcAft>
        <a:buChar char="•"/>
        <a:defRPr>
          <a:solidFill>
            <a:schemeClr val="tx1"/>
          </a:solidFill>
          <a:latin typeface="Arial" panose="020B0604020202020204"/>
          <a:ea typeface="MS PGothic" panose="020B0600070205080204" pitchFamily="64" charset="-128"/>
          <a:cs typeface="Arial" panose="020B0604020202020204"/>
        </a:defRPr>
      </a:lvl3pPr>
      <a:lvl4pPr marL="1600200" indent="-228600" algn="l" rtl="0" eaLnBrk="0" fontAlgn="base" hangingPunct="0">
        <a:spcBef>
          <a:spcPct val="20000"/>
        </a:spcBef>
        <a:spcAft>
          <a:spcPct val="0"/>
        </a:spcAft>
        <a:buChar char="–"/>
        <a:defRPr sz="2000">
          <a:solidFill>
            <a:schemeClr val="tx1"/>
          </a:solidFill>
          <a:latin typeface="Arial" panose="020B0604020202020204"/>
          <a:ea typeface="MS PGothic" panose="020B0600070205080204" pitchFamily="64" charset="-128"/>
          <a:cs typeface="Arial" panose="020B0604020202020204"/>
        </a:defRPr>
      </a:lvl4pPr>
      <a:lvl5pPr marL="2057400" indent="-228600" algn="l" rtl="0" eaLnBrk="0" fontAlgn="base" hangingPunct="0">
        <a:spcBef>
          <a:spcPct val="20000"/>
        </a:spcBef>
        <a:spcAft>
          <a:spcPct val="0"/>
        </a:spcAft>
        <a:buChar char="»"/>
        <a:defRPr sz="2000">
          <a:solidFill>
            <a:schemeClr val="tx1"/>
          </a:solidFill>
          <a:latin typeface="Arial" panose="020B0604020202020204"/>
          <a:ea typeface="MS PGothic" panose="020B0600070205080204" pitchFamily="64" charset="-128"/>
          <a:cs typeface="Arial" panose="020B0604020202020204"/>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0.png"/></Relationships>
</file>

<file path=ppt/slides/_rels/slide17.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0.png"/></Relationships>
</file>

<file path=ppt/slides/_rels/slide18.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2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2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2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2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63.png"/><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2.tiff"/><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2.tiff"/><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2.tiff"/><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6.wdp"/><Relationship Id="rId3" Type="http://schemas.openxmlformats.org/officeDocument/2006/relationships/image" Target="../media/image22.png"/><Relationship Id="rId7" Type="http://schemas.openxmlformats.org/officeDocument/2006/relationships/image" Target="../media/image14.tiff"/><Relationship Id="rId12"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3.tiff"/><Relationship Id="rId11" Type="http://schemas.microsoft.com/office/2007/relationships/hdphoto" Target="../media/hdphoto5.wdp"/><Relationship Id="rId5" Type="http://schemas.openxmlformats.org/officeDocument/2006/relationships/image" Target="../media/image12.tiff"/><Relationship Id="rId1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10.png"/><Relationship Id="rId9" Type="http://schemas.microsoft.com/office/2007/relationships/hdphoto" Target="../media/hdphoto2.wdp"/><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2.tiff"/><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357581"/>
            <a:ext cx="9144000" cy="15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Grp="1" noChangeArrowheads="1"/>
          </p:cNvSpPr>
          <p:nvPr>
            <p:ph type="title"/>
          </p:nvPr>
        </p:nvSpPr>
        <p:spPr>
          <a:xfrm>
            <a:off x="575066" y="1658069"/>
            <a:ext cx="8258350" cy="1143000"/>
          </a:xfrm>
        </p:spPr>
        <p:txBody>
          <a:bodyPr/>
          <a:lstStyle/>
          <a:p>
            <a:pPr algn="ctr" eaLnBrk="1" hangingPunct="1"/>
            <a:r>
              <a:rPr lang="en-US" dirty="0"/>
              <a:t>Adaptive Holding for Online Bottleneck Matching with Delays</a:t>
            </a:r>
            <a:endParaRPr dirty="0"/>
          </a:p>
        </p:txBody>
      </p:sp>
      <p:sp>
        <p:nvSpPr>
          <p:cNvPr id="4100" name="Rectangle 6"/>
          <p:cNvSpPr txBox="1">
            <a:spLocks noChangeArrowheads="1"/>
          </p:cNvSpPr>
          <p:nvPr/>
        </p:nvSpPr>
        <p:spPr bwMode="auto">
          <a:xfrm>
            <a:off x="1240454" y="3251108"/>
            <a:ext cx="6927574" cy="174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MS PGothic" panose="020B0600070205080204" pitchFamily="6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6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6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9pPr>
          </a:lstStyle>
          <a:p>
            <a:pPr algn="ctr" fontAlgn="base">
              <a:lnSpc>
                <a:spcPct val="150000"/>
              </a:lnSpc>
              <a:spcBef>
                <a:spcPct val="0"/>
              </a:spcBef>
              <a:spcAft>
                <a:spcPct val="0"/>
              </a:spcAft>
              <a:buFontTx/>
              <a:buNone/>
            </a:pPr>
            <a:r>
              <a:rPr lang="en-SG" altLang="en-US" sz="1800" b="1" dirty="0" err="1">
                <a:ea typeface="Tahoma" panose="020B0604030504040204" pitchFamily="34" charset="0"/>
              </a:rPr>
              <a:t>Kaixin</a:t>
            </a:r>
            <a:r>
              <a:rPr lang="en-SG" altLang="en-US" sz="1800" b="1" dirty="0">
                <a:ea typeface="Tahoma" panose="020B0604030504040204" pitchFamily="34" charset="0"/>
              </a:rPr>
              <a:t> Wang</a:t>
            </a:r>
            <a:r>
              <a:rPr lang="en-SG" altLang="en-US" sz="1800" b="1" baseline="30000" dirty="0">
                <a:ea typeface="Tahoma" panose="020B0604030504040204" pitchFamily="34" charset="0"/>
              </a:rPr>
              <a:t>1</a:t>
            </a:r>
            <a:r>
              <a:rPr lang="en-SG" altLang="en-US" sz="1800" dirty="0">
                <a:ea typeface="Tahoma" panose="020B0604030504040204" pitchFamily="34" charset="0"/>
              </a:rPr>
              <a:t>, Cheng Long</a:t>
            </a:r>
            <a:r>
              <a:rPr lang="en-SG" altLang="en-US" sz="1800" baseline="30000" dirty="0">
                <a:ea typeface="Tahoma" panose="020B0604030504040204" pitchFamily="34" charset="0"/>
              </a:rPr>
              <a:t>1</a:t>
            </a:r>
            <a:r>
              <a:rPr lang="en-SG" altLang="en-US" sz="1800" dirty="0">
                <a:ea typeface="Tahoma" panose="020B0604030504040204" pitchFamily="34" charset="0"/>
              </a:rPr>
              <a:t>, </a:t>
            </a:r>
            <a:r>
              <a:rPr lang="en-SG" altLang="en-US" sz="1800" dirty="0" err="1">
                <a:ea typeface="Tahoma" panose="020B0604030504040204" pitchFamily="34" charset="0"/>
              </a:rPr>
              <a:t>Yongxin</a:t>
            </a:r>
            <a:r>
              <a:rPr lang="en-SG" altLang="en-US" sz="1800" dirty="0">
                <a:ea typeface="Tahoma" panose="020B0604030504040204" pitchFamily="34" charset="0"/>
              </a:rPr>
              <a:t> Tong</a:t>
            </a:r>
            <a:r>
              <a:rPr lang="en-SG" altLang="en-US" sz="1800" baseline="30000" dirty="0">
                <a:ea typeface="Tahoma" panose="020B0604030504040204" pitchFamily="34" charset="0"/>
              </a:rPr>
              <a:t>2</a:t>
            </a:r>
            <a:r>
              <a:rPr lang="en-SG" altLang="en-US" sz="1800" dirty="0">
                <a:ea typeface="Tahoma" panose="020B0604030504040204" pitchFamily="34" charset="0"/>
              </a:rPr>
              <a:t>, </a:t>
            </a:r>
            <a:r>
              <a:rPr lang="en-SG" altLang="en-US" sz="1800" dirty="0" err="1">
                <a:ea typeface="Tahoma" panose="020B0604030504040204" pitchFamily="34" charset="0"/>
              </a:rPr>
              <a:t>Jie</a:t>
            </a:r>
            <a:r>
              <a:rPr lang="en-SG" altLang="en-US" sz="1800" dirty="0">
                <a:ea typeface="Tahoma" panose="020B0604030504040204" pitchFamily="34" charset="0"/>
              </a:rPr>
              <a:t> Zhang</a:t>
            </a:r>
            <a:r>
              <a:rPr lang="en-SG" altLang="en-US" sz="1800" baseline="30000" dirty="0">
                <a:ea typeface="Tahoma" panose="020B0604030504040204" pitchFamily="34" charset="0"/>
              </a:rPr>
              <a:t>1</a:t>
            </a:r>
            <a:r>
              <a:rPr lang="en-US" altLang="en-US" sz="1600" dirty="0">
                <a:ea typeface="Tahoma" panose="020B0604030504040204" pitchFamily="34" charset="0"/>
              </a:rPr>
              <a:t>, </a:t>
            </a:r>
            <a:r>
              <a:rPr lang="en-SG" altLang="en-US" sz="1800" dirty="0">
                <a:ea typeface="Tahoma" panose="020B0604030504040204" pitchFamily="34" charset="0"/>
              </a:rPr>
              <a:t>Yi Xu</a:t>
            </a:r>
            <a:r>
              <a:rPr lang="en-SG" altLang="en-US" sz="1800" baseline="30000" dirty="0">
                <a:ea typeface="Tahoma" panose="020B0604030504040204" pitchFamily="34" charset="0"/>
              </a:rPr>
              <a:t>2</a:t>
            </a:r>
          </a:p>
          <a:p>
            <a:pPr algn="ctr" fontAlgn="base">
              <a:lnSpc>
                <a:spcPct val="150000"/>
              </a:lnSpc>
              <a:spcBef>
                <a:spcPct val="0"/>
              </a:spcBef>
              <a:spcAft>
                <a:spcPct val="0"/>
              </a:spcAft>
              <a:buFontTx/>
              <a:buNone/>
            </a:pPr>
            <a:endParaRPr lang="en-SG" altLang="en-US" sz="1800" baseline="30000" dirty="0">
              <a:ea typeface="Tahoma" panose="020B0604030504040204" pitchFamily="34" charset="0"/>
            </a:endParaRPr>
          </a:p>
          <a:p>
            <a:pPr algn="ctr" fontAlgn="base">
              <a:lnSpc>
                <a:spcPct val="150000"/>
              </a:lnSpc>
              <a:spcBef>
                <a:spcPct val="0"/>
              </a:spcBef>
              <a:spcAft>
                <a:spcPct val="0"/>
              </a:spcAft>
              <a:buFontTx/>
              <a:buNone/>
            </a:pPr>
            <a:r>
              <a:rPr lang="en-SG" altLang="en-US" sz="1800" baseline="30000" dirty="0">
                <a:ea typeface="Tahoma" panose="020B0604030504040204" pitchFamily="34" charset="0"/>
              </a:rPr>
              <a:t>1</a:t>
            </a:r>
            <a:r>
              <a:rPr lang="en-SG" altLang="en-US" sz="1800" dirty="0">
                <a:ea typeface="Tahoma" panose="020B0604030504040204" pitchFamily="34" charset="0"/>
              </a:rPr>
              <a:t>Nanyang Technological University, Singapore</a:t>
            </a:r>
          </a:p>
          <a:p>
            <a:pPr algn="ctr" fontAlgn="base">
              <a:lnSpc>
                <a:spcPct val="150000"/>
              </a:lnSpc>
              <a:spcBef>
                <a:spcPct val="0"/>
              </a:spcBef>
              <a:spcAft>
                <a:spcPct val="0"/>
              </a:spcAft>
              <a:buFontTx/>
              <a:buNone/>
            </a:pPr>
            <a:r>
              <a:rPr lang="en-SG" altLang="en-US" sz="1800" baseline="30000" dirty="0">
                <a:ea typeface="Tahoma" panose="020B0604030504040204" pitchFamily="34" charset="0"/>
              </a:rPr>
              <a:t>2</a:t>
            </a:r>
            <a:r>
              <a:rPr lang="en-SG" altLang="en-US" sz="1800" dirty="0">
                <a:ea typeface="Tahoma" panose="020B0604030504040204" pitchFamily="34" charset="0"/>
              </a:rPr>
              <a:t>Beihang University, China</a:t>
            </a:r>
          </a:p>
          <a:p>
            <a:pPr algn="ctr" fontAlgn="base">
              <a:lnSpc>
                <a:spcPct val="150000"/>
              </a:lnSpc>
              <a:spcBef>
                <a:spcPct val="0"/>
              </a:spcBef>
              <a:spcAft>
                <a:spcPct val="0"/>
              </a:spcAft>
              <a:buFontTx/>
              <a:buNone/>
            </a:pPr>
            <a:endParaRPr lang="en-SG" altLang="en-US" sz="1800" dirty="0">
              <a:ea typeface="Tahoma" panose="020B0604030504040204" pitchFamily="34" charset="0"/>
            </a:endParaRPr>
          </a:p>
          <a:p>
            <a:pPr algn="ctr" fontAlgn="base">
              <a:lnSpc>
                <a:spcPct val="150000"/>
              </a:lnSpc>
              <a:spcBef>
                <a:spcPct val="0"/>
              </a:spcBef>
              <a:spcAft>
                <a:spcPct val="0"/>
              </a:spcAft>
              <a:buFontTx/>
              <a:buNone/>
            </a:pPr>
            <a:r>
              <a:rPr lang="en-SG" altLang="en-US" sz="1800" dirty="0">
                <a:ea typeface="Tahoma" panose="020B0604030504040204" pitchFamily="34" charset="0"/>
              </a:rPr>
              <a:t>31 March 2021</a:t>
            </a:r>
          </a:p>
        </p:txBody>
      </p:sp>
      <p:sp>
        <p:nvSpPr>
          <p:cNvPr id="2" name="TextBox 1"/>
          <p:cNvSpPr txBox="1"/>
          <p:nvPr/>
        </p:nvSpPr>
        <p:spPr>
          <a:xfrm>
            <a:off x="4114800" y="2974109"/>
            <a:ext cx="65" cy="276999"/>
          </a:xfrm>
          <a:prstGeom prst="rect">
            <a:avLst/>
          </a:prstGeom>
          <a:noFill/>
        </p:spPr>
        <p:txBody>
          <a:bodyPr wrap="none" lIns="0" tIns="0" rIns="0" bIns="0" rtlCol="0">
            <a:spAutoFit/>
          </a:bodyPr>
          <a:lstStyle/>
          <a:p>
            <a:endParaRPr lang="zh-CN" altLang="en-US" dirty="0"/>
          </a:p>
        </p:txBody>
      </p:sp>
      <p:pic>
        <p:nvPicPr>
          <p:cNvPr id="4101" name="Picture 7" descr="Z:\Youth Olympic Games 2010\Tagline\NTU_YOV_Full colour.jpg"/>
          <p:cNvPicPr>
            <a:picLocks noChangeAspect="1" noChangeArrowheads="1"/>
          </p:cNvPicPr>
          <p:nvPr/>
        </p:nvPicPr>
        <p:blipFill>
          <a:blip r:embed="rId4" cstate="print">
            <a:extLst>
              <a:ext uri="{28A0092B-C50C-407E-A947-70E740481C1C}">
                <a14:useLocalDpi xmlns:a14="http://schemas.microsoft.com/office/drawing/2010/main" val="0"/>
              </a:ext>
            </a:extLst>
          </a:blip>
          <a:srcRect r="56471"/>
          <a:stretch>
            <a:fillRect/>
          </a:stretch>
        </p:blipFill>
        <p:spPr bwMode="auto">
          <a:xfrm>
            <a:off x="204040" y="218468"/>
            <a:ext cx="2076738" cy="79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415D7F2-E2DB-C641-978F-807827CF7D46}"/>
              </a:ext>
            </a:extLst>
          </p:cNvPr>
          <p:cNvPicPr>
            <a:picLocks noChangeAspect="1"/>
          </p:cNvPicPr>
          <p:nvPr/>
        </p:nvPicPr>
        <p:blipFill>
          <a:blip r:embed="rId5"/>
          <a:stretch>
            <a:fillRect/>
          </a:stretch>
        </p:blipFill>
        <p:spPr>
          <a:xfrm>
            <a:off x="7757962" y="124516"/>
            <a:ext cx="1181998" cy="11819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1" y="875071"/>
            <a:ext cx="8675711" cy="5175210"/>
          </a:xfrm>
        </p:spPr>
        <p:txBody>
          <a:bodyPr/>
          <a:lstStyle/>
          <a:p>
            <a:r>
              <a:rPr lang="en-US" dirty="0"/>
              <a:t>Holding strategy</a:t>
            </a:r>
          </a:p>
          <a:p>
            <a:pPr lvl="1"/>
            <a:r>
              <a:rPr lang="en-US" dirty="0"/>
              <a:t>When a match is formed, don’t finalize it; instead, </a:t>
            </a:r>
            <a:r>
              <a:rPr lang="en-US" b="1" dirty="0"/>
              <a:t>hold</a:t>
            </a:r>
            <a:r>
              <a:rPr lang="en-US" dirty="0"/>
              <a:t> it; </a:t>
            </a:r>
          </a:p>
          <a:p>
            <a:pPr lvl="1"/>
            <a:r>
              <a:rPr lang="en-US" dirty="0"/>
              <a:t>Effective</a:t>
            </a:r>
          </a:p>
          <a:p>
            <a:pPr lvl="2"/>
            <a:r>
              <a:rPr lang="en-US" dirty="0"/>
              <a:t>Proved by previous work</a:t>
            </a:r>
            <a:r>
              <a:rPr lang="en-US" baseline="30000" dirty="0"/>
              <a:t>1,2</a:t>
            </a:r>
            <a:r>
              <a:rPr lang="en-US" dirty="0"/>
              <a:t>;</a:t>
            </a:r>
          </a:p>
          <a:p>
            <a:pPr lvl="2"/>
            <a:r>
              <a:rPr lang="en-US" dirty="0"/>
              <a:t>Rule-based heuristics, benefits not fully unleashed;</a:t>
            </a:r>
          </a:p>
          <a:p>
            <a:endParaRPr lang="en-US" dirty="0"/>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Introduction</a:t>
            </a:r>
          </a:p>
        </p:txBody>
      </p:sp>
      <p:sp>
        <p:nvSpPr>
          <p:cNvPr id="11" name="Rectangle 10">
            <a:extLst>
              <a:ext uri="{FF2B5EF4-FFF2-40B4-BE49-F238E27FC236}">
                <a16:creationId xmlns:a16="http://schemas.microsoft.com/office/drawing/2014/main" id="{FBE1C383-541D-6840-B28C-8478178401A5}"/>
              </a:ext>
            </a:extLst>
          </p:cNvPr>
          <p:cNvSpPr/>
          <p:nvPr/>
        </p:nvSpPr>
        <p:spPr>
          <a:xfrm>
            <a:off x="839863" y="5407148"/>
            <a:ext cx="7464272" cy="575781"/>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SG" sz="1200" baseline="30000" dirty="0">
                <a:solidFill>
                  <a:srgbClr val="002060"/>
                </a:solidFill>
                <a:latin typeface="Arial" panose="020B0604020202020204" pitchFamily="34" charset="0"/>
                <a:cs typeface="Arial" panose="020B0604020202020204" pitchFamily="34" charset="0"/>
              </a:rPr>
              <a:t>1</a:t>
            </a:r>
            <a:r>
              <a:rPr lang="en-SG" sz="1200" dirty="0">
                <a:solidFill>
                  <a:srgbClr val="002060"/>
                </a:solidFill>
                <a:latin typeface="Arial" panose="020B0604020202020204" pitchFamily="34" charset="0"/>
                <a:cs typeface="Arial" panose="020B0604020202020204" pitchFamily="34" charset="0"/>
              </a:rPr>
              <a:t>Li, Long, et al. "Spatial bottleneck minimum task assignment with time-delay.” In DASFAA 2019. </a:t>
            </a:r>
          </a:p>
          <a:p>
            <a:pPr lvl="0">
              <a:defRPr/>
            </a:pPr>
            <a:r>
              <a:rPr lang="en-SG" sz="1200" baseline="30000" dirty="0">
                <a:solidFill>
                  <a:srgbClr val="002060"/>
                </a:solidFill>
                <a:latin typeface="Arial" panose="020B0604020202020204" pitchFamily="34" charset="0"/>
                <a:cs typeface="Arial" panose="020B0604020202020204" pitchFamily="34" charset="0"/>
              </a:rPr>
              <a:t>2</a:t>
            </a:r>
            <a:r>
              <a:rPr lang="en-SG" sz="1200" dirty="0">
                <a:solidFill>
                  <a:srgbClr val="002060"/>
                </a:solidFill>
                <a:latin typeface="Arial" panose="020B0604020202020204" pitchFamily="34" charset="0"/>
                <a:cs typeface="Arial" panose="020B0604020202020204" pitchFamily="34" charset="0"/>
              </a:rPr>
              <a:t>Chen, Zhao, et al. "Minimizing maximum delay of task assignment in spatial crowdsourcing.” In ICDE 2019.</a:t>
            </a:r>
            <a:endParaRPr kumimoji="0" lang="en-US" altLang="zh-HK" sz="1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27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781" y="875071"/>
                <a:ext cx="9139428" cy="5175210"/>
              </a:xfrm>
            </p:spPr>
            <p:txBody>
              <a:bodyPr/>
              <a:lstStyle/>
              <a:p>
                <a:r>
                  <a:rPr lang="en-US" dirty="0"/>
                  <a:t>Contributions</a:t>
                </a:r>
              </a:p>
              <a:p>
                <a:pPr lvl="1"/>
                <a:r>
                  <a:rPr lang="en-US" dirty="0"/>
                  <a:t>A novel and adaptive holding strategy;</a:t>
                </a:r>
              </a:p>
              <a:p>
                <a:pPr lvl="2"/>
                <a:r>
                  <a:rPr lang="en-US" dirty="0"/>
                  <a:t>Reinforcement learning based algorithm;</a:t>
                </a:r>
              </a:p>
              <a:p>
                <a:pPr lvl="2"/>
                <a:r>
                  <a:rPr lang="en-US" dirty="0"/>
                  <a:t>Data-driven but not rule-based;</a:t>
                </a:r>
              </a:p>
              <a:p>
                <a:pPr lvl="1"/>
                <a:r>
                  <a:rPr lang="en-US" dirty="0"/>
                  <a:t>Add theoretical lower bound of competitive ratio;</a:t>
                </a:r>
              </a:p>
              <a:p>
                <a:pPr lvl="2"/>
                <a:r>
                  <a:rPr lang="en-US" dirty="0"/>
                  <a:t>Randomize algorithm: no better than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oMath>
                </a14:m>
                <a:r>
                  <a:rPr lang="en-US" dirty="0"/>
                  <a:t> (</a:t>
                </a:r>
                <a14:m>
                  <m:oMath xmlns:m="http://schemas.openxmlformats.org/officeDocument/2006/math">
                    <m:r>
                      <a:rPr lang="en-US" i="1" dirty="0">
                        <a:latin typeface="Cambria Math" panose="02040503050406030204" pitchFamily="18" charset="0"/>
                      </a:rPr>
                      <m:t>𝑛</m:t>
                    </m:r>
                  </m:oMath>
                </a14:m>
                <a:r>
                  <a:rPr lang="en-US" dirty="0"/>
                  <a:t> is the number of requests)</a:t>
                </a:r>
              </a:p>
              <a:p>
                <a:pPr lvl="2"/>
                <a:r>
                  <a:rPr lang="en-US" dirty="0"/>
                  <a:t>Deterministic algorithm</a:t>
                </a:r>
                <a:r>
                  <a:rPr lang="en-US" baseline="30000" dirty="0"/>
                  <a:t>2</a:t>
                </a:r>
                <a:r>
                  <a:rPr lang="en-US" dirty="0"/>
                  <a:t>: no better than </a:t>
                </a: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ln</m:t>
                        </m:r>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r>
                  <a:rPr lang="en-US" dirty="0"/>
                  <a:t> (</a:t>
                </a:r>
                <a14:m>
                  <m:oMath xmlns:m="http://schemas.openxmlformats.org/officeDocument/2006/math">
                    <m:r>
                      <a:rPr lang="en-US" i="1" dirty="0" smtClean="0">
                        <a:latin typeface="Cambria Math" panose="02040503050406030204" pitchFamily="18" charset="0"/>
                      </a:rPr>
                      <m:t>𝑛</m:t>
                    </m:r>
                  </m:oMath>
                </a14:m>
                <a:r>
                  <a:rPr lang="en-US" dirty="0"/>
                  <a:t> is the number of requests)</a:t>
                </a:r>
              </a:p>
              <a:p>
                <a:pPr lvl="1"/>
                <a:r>
                  <a:rPr lang="en-US" dirty="0"/>
                  <a:t>Experiments show the efficiency and effectiveness;</a:t>
                </a:r>
              </a:p>
              <a:p>
                <a:pPr lvl="2"/>
                <a:r>
                  <a:rPr lang="en-US" dirty="0"/>
                  <a:t>Improve effectiveness by 32%-35%; </a:t>
                </a:r>
              </a:p>
              <a:p>
                <a:pPr lvl="2"/>
                <a:r>
                  <a:rPr lang="en-US" dirty="0"/>
                  <a:t>Runs 70-90 times faster than the state-of-the-arts</a:t>
                </a:r>
                <a:r>
                  <a:rPr lang="en-US" baseline="30000" dirty="0"/>
                  <a:t>1,2</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781" y="875071"/>
                <a:ext cx="9139428" cy="5175210"/>
              </a:xfrm>
              <a:blipFill>
                <a:blip r:embed="rId3"/>
                <a:stretch>
                  <a:fillRect l="-1110" t="-1471"/>
                </a:stretch>
              </a:blipFill>
            </p:spPr>
            <p:txBody>
              <a:bodyPr/>
              <a:lstStyle/>
              <a:p>
                <a:r>
                  <a:rPr lang="en-US">
                    <a:noFill/>
                  </a:rPr>
                  <a:t> </a:t>
                </a:r>
              </a:p>
            </p:txBody>
          </p:sp>
        </mc:Fallback>
      </mc:AlternateContent>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Introduction</a:t>
            </a:r>
          </a:p>
        </p:txBody>
      </p:sp>
      <p:sp>
        <p:nvSpPr>
          <p:cNvPr id="6" name="Rectangle 5">
            <a:extLst>
              <a:ext uri="{FF2B5EF4-FFF2-40B4-BE49-F238E27FC236}">
                <a16:creationId xmlns:a16="http://schemas.microsoft.com/office/drawing/2014/main" id="{6F641533-2B26-BC46-BBCA-B393D74BF2EA}"/>
              </a:ext>
            </a:extLst>
          </p:cNvPr>
          <p:cNvSpPr/>
          <p:nvPr/>
        </p:nvSpPr>
        <p:spPr>
          <a:xfrm>
            <a:off x="839863" y="5407148"/>
            <a:ext cx="7464272" cy="575781"/>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SG" sz="1200" baseline="30000" dirty="0">
                <a:solidFill>
                  <a:srgbClr val="002060"/>
                </a:solidFill>
                <a:latin typeface="Arial" panose="020B0604020202020204" pitchFamily="34" charset="0"/>
                <a:cs typeface="Arial" panose="020B0604020202020204" pitchFamily="34" charset="0"/>
              </a:rPr>
              <a:t>1</a:t>
            </a:r>
            <a:r>
              <a:rPr lang="en-SG" sz="1200" dirty="0">
                <a:solidFill>
                  <a:srgbClr val="002060"/>
                </a:solidFill>
                <a:latin typeface="Arial" panose="020B0604020202020204" pitchFamily="34" charset="0"/>
                <a:cs typeface="Arial" panose="020B0604020202020204" pitchFamily="34" charset="0"/>
              </a:rPr>
              <a:t>Li, Long, et al. "Spatial bottleneck minimum task assignment with time-delay.” In DASFAA 2019. </a:t>
            </a:r>
          </a:p>
          <a:p>
            <a:pPr lvl="0">
              <a:defRPr/>
            </a:pPr>
            <a:r>
              <a:rPr lang="en-SG" sz="1200" baseline="30000" dirty="0">
                <a:solidFill>
                  <a:srgbClr val="002060"/>
                </a:solidFill>
                <a:latin typeface="Arial" panose="020B0604020202020204" pitchFamily="34" charset="0"/>
                <a:cs typeface="Arial" panose="020B0604020202020204" pitchFamily="34" charset="0"/>
              </a:rPr>
              <a:t>2</a:t>
            </a:r>
            <a:r>
              <a:rPr lang="en-SG" sz="1200" dirty="0">
                <a:solidFill>
                  <a:srgbClr val="002060"/>
                </a:solidFill>
                <a:latin typeface="Arial" panose="020B0604020202020204" pitchFamily="34" charset="0"/>
                <a:cs typeface="Arial" panose="020B0604020202020204" pitchFamily="34" charset="0"/>
              </a:rPr>
              <a:t>Chen, Zhao, et al. "Minimizing maximum delay of task assignment in spatial crowdsourcing.” In ICDE 2019.</a:t>
            </a:r>
            <a:endParaRPr kumimoji="0" lang="en-US" altLang="zh-HK" sz="1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45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81F8-497C-4C43-9991-F8822FDF54E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3B1965-9A4E-A946-B829-A9F35579C783}"/>
              </a:ext>
            </a:extLst>
          </p:cNvPr>
          <p:cNvSpPr>
            <a:spLocks noGrp="1"/>
          </p:cNvSpPr>
          <p:nvPr>
            <p:ph idx="1"/>
          </p:nvPr>
        </p:nvSpPr>
        <p:spPr/>
        <p:txBody>
          <a:bodyPr/>
          <a:lstStyle/>
          <a:p>
            <a:r>
              <a:rPr lang="en-US" dirty="0">
                <a:solidFill>
                  <a:schemeClr val="bg1">
                    <a:lumMod val="75000"/>
                  </a:schemeClr>
                </a:solidFill>
              </a:rPr>
              <a:t>Introduction</a:t>
            </a:r>
          </a:p>
          <a:p>
            <a:r>
              <a:rPr lang="en-US" dirty="0"/>
              <a:t>Theoretical results</a:t>
            </a:r>
          </a:p>
          <a:p>
            <a:r>
              <a:rPr lang="en-US" dirty="0"/>
              <a:t>Solution</a:t>
            </a:r>
          </a:p>
          <a:p>
            <a:r>
              <a:rPr lang="en-US" dirty="0"/>
              <a:t>Experimental results</a:t>
            </a:r>
          </a:p>
          <a:p>
            <a:r>
              <a:rPr lang="en-US" dirty="0"/>
              <a:t>Conclusion</a:t>
            </a:r>
          </a:p>
        </p:txBody>
      </p:sp>
    </p:spTree>
    <p:extLst>
      <p:ext uri="{BB962C8B-B14F-4D97-AF65-F5344CB8AC3E}">
        <p14:creationId xmlns:p14="http://schemas.microsoft.com/office/powerpoint/2010/main" val="199334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782" y="875071"/>
                <a:ext cx="8848114" cy="5175210"/>
              </a:xfrm>
            </p:spPr>
            <p:txBody>
              <a:bodyPr/>
              <a:lstStyle/>
              <a:p>
                <a:r>
                  <a:rPr lang="en-US" dirty="0"/>
                  <a:t>Competitive ratio (</a:t>
                </a:r>
                <a14:m>
                  <m:oMath xmlns:m="http://schemas.openxmlformats.org/officeDocument/2006/math">
                    <m:r>
                      <a:rPr lang="en-US" i="1" dirty="0" smtClean="0">
                        <a:latin typeface="Cambria Math" panose="02040503050406030204" pitchFamily="18" charset="0"/>
                      </a:rPr>
                      <m:t>𝑐𝑟</m:t>
                    </m:r>
                  </m:oMath>
                </a14:m>
                <a:r>
                  <a:rPr lang="en-US" dirty="0"/>
                  <a:t>)</a:t>
                </a:r>
              </a:p>
              <a:p>
                <a:pPr lvl="1"/>
                <a:r>
                  <a:rPr lang="en-US" dirty="0"/>
                  <a:t>Performance measurement of an online algorithm;</a:t>
                </a:r>
              </a:p>
              <a:p>
                <a:pPr lvl="2"/>
                <a:r>
                  <a:rPr lang="en-US" dirty="0"/>
                  <a:t>Randomized algorithm: </a:t>
                </a:r>
                <a14:m>
                  <m:oMath xmlns:m="http://schemas.openxmlformats.org/officeDocument/2006/math">
                    <m:r>
                      <a:rPr lang="en-US" b="0" i="1" smtClean="0">
                        <a:latin typeface="Cambria Math" panose="02040503050406030204" pitchFamily="18" charset="0"/>
                      </a:rPr>
                      <m:t>𝑐𝑟</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𝒳</m:t>
                        </m:r>
                      </m:lim>
                    </m:limLow>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𝑜𝑏𝑗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𝑜𝑏𝑗</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a14:m>
                <a:endParaRPr lang="en-US" dirty="0"/>
              </a:p>
              <a:p>
                <a:pPr lvl="2"/>
                <a:r>
                  <a:rPr lang="en-US" dirty="0"/>
                  <a:t>Deterministic algorithm: </a:t>
                </a:r>
                <a14:m>
                  <m:oMath xmlns:m="http://schemas.openxmlformats.org/officeDocument/2006/math">
                    <m:r>
                      <a:rPr lang="en-US" b="0" i="1" smtClean="0">
                        <a:latin typeface="Cambria Math" panose="02040503050406030204" pitchFamily="18" charset="0"/>
                      </a:rPr>
                      <m:t>𝑐𝑟</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𝒳</m:t>
                        </m:r>
                      </m:lim>
                    </m:limLow>
                    <m:f>
                      <m:fPr>
                        <m:ctrlPr>
                          <a:rPr lang="en-US" b="0" i="1" smtClean="0">
                            <a:latin typeface="Cambria Math" panose="02040503050406030204" pitchFamily="18" charset="0"/>
                          </a:rPr>
                        </m:ctrlPr>
                      </m:fPr>
                      <m:num>
                        <m:r>
                          <a:rPr lang="en-US" b="0" i="1" smtClean="0">
                            <a:latin typeface="Cambria Math" panose="02040503050406030204" pitchFamily="18" charset="0"/>
                          </a:rPr>
                          <m:t>𝑜𝑏𝑗</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a:rPr lang="en-US" b="0" i="1" smtClean="0">
                            <a:latin typeface="Cambria Math" panose="02040503050406030204" pitchFamily="18" charset="0"/>
                          </a:rPr>
                          <m:t>𝑜𝑏𝑗</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a14:m>
                <a:endParaRPr lang="en-US" dirty="0"/>
              </a:p>
              <a:p>
                <a:pPr lvl="1"/>
                <a:r>
                  <a:rPr lang="en-US" dirty="0"/>
                  <a:t>Under OBM-D problem, the lower the better;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782" y="875071"/>
                <a:ext cx="8848114" cy="5175210"/>
              </a:xfrm>
              <a:blipFill>
                <a:blip r:embed="rId3"/>
                <a:stretch>
                  <a:fillRect l="-1146" t="-1471"/>
                </a:stretch>
              </a:blipFill>
            </p:spPr>
            <p:txBody>
              <a:bodyPr/>
              <a:lstStyle/>
              <a:p>
                <a:r>
                  <a:rPr lang="en-US">
                    <a:noFill/>
                  </a:rPr>
                  <a:t> </a:t>
                </a:r>
              </a:p>
            </p:txBody>
          </p:sp>
        </mc:Fallback>
      </mc:AlternateContent>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Theoretical results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C04F655-4AA9-AE49-AEE8-915DC15B1C06}"/>
                  </a:ext>
                </a:extLst>
              </p:cNvPr>
              <p:cNvSpPr/>
              <p:nvPr/>
            </p:nvSpPr>
            <p:spPr>
              <a:xfrm>
                <a:off x="415701" y="3541813"/>
                <a:ext cx="8414276" cy="105382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b="1" i="0" strike="noStrike" kern="1200" cap="none" spc="0" normalizeH="0" baseline="0" noProof="0" dirty="0">
                    <a:ln>
                      <a:noFill/>
                    </a:ln>
                    <a:solidFill>
                      <a:prstClr val="black"/>
                    </a:solidFill>
                    <a:effectLst/>
                    <a:uLnTx/>
                    <a:uFillTx/>
                    <a:latin typeface="Calibri" panose="020F0502020204030204"/>
                    <a:cs typeface="+mn-cs"/>
                  </a:rPr>
                  <a:t>Theoretical result for OBM-D problem</a:t>
                </a:r>
                <a:endParaRPr kumimoji="0" lang="en-US" altLang="zh-HK" b="1" i="0" strike="noStrike" kern="1200" cap="none" spc="0" normalizeH="0" baseline="30000" noProof="0" dirty="0">
                  <a:ln>
                    <a:noFill/>
                  </a:ln>
                  <a:solidFill>
                    <a:prstClr val="black"/>
                  </a:solidFill>
                  <a:effectLst/>
                  <a:uLnTx/>
                  <a:uFillTx/>
                  <a:latin typeface="Calibri" panose="020F0502020204030204"/>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zh-HK" dirty="0">
                  <a:solidFill>
                    <a:prstClr val="black"/>
                  </a:solidFill>
                  <a:latin typeface="Calibri" panose="020F0502020204030204"/>
                </a:endParaRPr>
              </a:p>
              <a:p>
                <a:pPr lvl="0">
                  <a:defRPr/>
                </a:pPr>
                <a:r>
                  <a:rPr lang="en-US" altLang="zh-HK" dirty="0">
                    <a:solidFill>
                      <a:prstClr val="black"/>
                    </a:solidFill>
                    <a:latin typeface="Calibri" panose="020F0502020204030204"/>
                  </a:rPr>
                  <a:t>No randomized algorithm can achieve a competitive ratio better than </a:t>
                </a:r>
                <a14:m>
                  <m:oMath xmlns:m="http://schemas.openxmlformats.org/officeDocument/2006/math">
                    <m:f>
                      <m:fPr>
                        <m:ctrlPr>
                          <a:rPr lang="en-US" altLang="zh-HK" i="1" dirty="0" smtClean="0">
                            <a:solidFill>
                              <a:prstClr val="black"/>
                            </a:solidFill>
                            <a:latin typeface="Cambria Math" panose="02040503050406030204" pitchFamily="18" charset="0"/>
                          </a:rPr>
                        </m:ctrlPr>
                      </m:fPr>
                      <m:num>
                        <m:r>
                          <a:rPr lang="en-US" altLang="zh-HK" i="1" dirty="0" smtClean="0">
                            <a:solidFill>
                              <a:prstClr val="black"/>
                            </a:solidFill>
                            <a:latin typeface="Cambria Math" panose="02040503050406030204" pitchFamily="18" charset="0"/>
                          </a:rPr>
                          <m:t>𝑛</m:t>
                        </m:r>
                      </m:num>
                      <m:den>
                        <m:r>
                          <a:rPr lang="en-US" altLang="zh-HK" i="1" dirty="0" smtClean="0">
                            <a:solidFill>
                              <a:prstClr val="black"/>
                            </a:solidFill>
                            <a:latin typeface="Cambria Math" panose="02040503050406030204" pitchFamily="18" charset="0"/>
                          </a:rPr>
                          <m:t>2</m:t>
                        </m:r>
                      </m:den>
                    </m:f>
                  </m:oMath>
                </a14:m>
                <a:r>
                  <a:rPr lang="en-US" altLang="zh-HK" dirty="0">
                    <a:solidFill>
                      <a:prstClr val="black"/>
                    </a:solidFill>
                    <a:latin typeface="Calibri" panose="020F0502020204030204"/>
                  </a:rPr>
                  <a:t> with </a:t>
                </a:r>
                <a14:m>
                  <m:oMath xmlns:m="http://schemas.openxmlformats.org/officeDocument/2006/math">
                    <m:r>
                      <a:rPr lang="en-US" altLang="zh-HK" i="1" dirty="0" smtClean="0">
                        <a:solidFill>
                          <a:prstClr val="black"/>
                        </a:solidFill>
                        <a:latin typeface="Cambria Math" panose="02040503050406030204" pitchFamily="18" charset="0"/>
                      </a:rPr>
                      <m:t>𝑛</m:t>
                    </m:r>
                  </m:oMath>
                </a14:m>
                <a:r>
                  <a:rPr lang="en-US" altLang="zh-HK" dirty="0">
                    <a:solidFill>
                      <a:prstClr val="black"/>
                    </a:solidFill>
                    <a:latin typeface="Calibri" panose="020F0502020204030204"/>
                  </a:rPr>
                  <a:t> requests. </a:t>
                </a:r>
              </a:p>
            </p:txBody>
          </p:sp>
        </mc:Choice>
        <mc:Fallback xmlns="">
          <p:sp>
            <p:nvSpPr>
              <p:cNvPr id="6" name="Rectangle 5">
                <a:extLst>
                  <a:ext uri="{FF2B5EF4-FFF2-40B4-BE49-F238E27FC236}">
                    <a16:creationId xmlns:a16="http://schemas.microsoft.com/office/drawing/2014/main" id="{4C04F655-4AA9-AE49-AEE8-915DC15B1C06}"/>
                  </a:ext>
                </a:extLst>
              </p:cNvPr>
              <p:cNvSpPr>
                <a:spLocks noRot="1" noChangeAspect="1" noMove="1" noResize="1" noEditPoints="1" noAdjustHandles="1" noChangeArrowheads="1" noChangeShapeType="1" noTextEdit="1"/>
              </p:cNvSpPr>
              <p:nvPr/>
            </p:nvSpPr>
            <p:spPr>
              <a:xfrm>
                <a:off x="415701" y="3541813"/>
                <a:ext cx="8414276" cy="1053827"/>
              </a:xfrm>
              <a:prstGeom prst="rect">
                <a:avLst/>
              </a:prstGeom>
              <a:blipFill>
                <a:blip r:embed="rId4"/>
                <a:stretch>
                  <a:fillRect l="-451" r="-150" b="-1163"/>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3540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81F8-497C-4C43-9991-F8822FDF54E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3B1965-9A4E-A946-B829-A9F35579C783}"/>
              </a:ext>
            </a:extLst>
          </p:cNvPr>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Theoretical results</a:t>
            </a:r>
          </a:p>
          <a:p>
            <a:r>
              <a:rPr lang="en-US" dirty="0"/>
              <a:t>Solution</a:t>
            </a:r>
          </a:p>
          <a:p>
            <a:r>
              <a:rPr lang="en-US" dirty="0"/>
              <a:t>Experimental results</a:t>
            </a:r>
          </a:p>
          <a:p>
            <a:r>
              <a:rPr lang="en-US" dirty="0"/>
              <a:t>Conclusion</a:t>
            </a:r>
          </a:p>
        </p:txBody>
      </p:sp>
    </p:spTree>
    <p:extLst>
      <p:ext uri="{BB962C8B-B14F-4D97-AF65-F5344CB8AC3E}">
        <p14:creationId xmlns:p14="http://schemas.microsoft.com/office/powerpoint/2010/main" val="201938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781" y="875071"/>
                <a:ext cx="8746435" cy="5175210"/>
              </a:xfrm>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be the time steps</a:t>
                </a:r>
              </a:p>
              <a:p>
                <a:pPr lvl="1"/>
                <a:r>
                  <a:rPr lang="en-US" b="0" dirty="0"/>
                  <a:t>For </a:t>
                </a:r>
                <a:r>
                  <a:rPr lang="en-US" dirty="0"/>
                  <a:t>e</a:t>
                </a:r>
                <a:r>
                  <a:rPr lang="en-US" b="0" dirty="0"/>
                  <a:t>ach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where </a:t>
                </a:r>
                <a14:m>
                  <m:oMath xmlns:m="http://schemas.openxmlformats.org/officeDocument/2006/math">
                    <m:r>
                      <a:rPr lang="en-US" b="0" i="1" smtClean="0">
                        <a:latin typeface="Cambria Math" panose="02040503050406030204" pitchFamily="18" charset="0"/>
                      </a:rPr>
                      <m:t>𝐶</m:t>
                    </m:r>
                  </m:oMath>
                </a14:m>
                <a:r>
                  <a:rPr lang="en-US" dirty="0"/>
                  <a:t> is a constant and can be tuned;</a:t>
                </a:r>
              </a:p>
              <a:p>
                <a:pPr lvl="1"/>
                <a:r>
                  <a:rPr lang="en-US" dirty="0"/>
                  <a:t>At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sub>
                    </m:sSub>
                  </m:oMath>
                </a14:m>
                <a:r>
                  <a:rPr lang="en-US" dirty="0"/>
                  <a:t>, we form a batch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𝑘</m:t>
                        </m:r>
                      </m:sub>
                    </m:sSub>
                  </m:oMath>
                </a14:m>
                <a:r>
                  <a:rPr lang="en-US" dirty="0"/>
                  <a:t>, containing all unmatched requests and workers. </a:t>
                </a:r>
              </a:p>
              <a:p>
                <a:r>
                  <a:rPr lang="en-US" dirty="0"/>
                  <a:t>Model OBM-D as a Markov Decision Process</a:t>
                </a:r>
              </a:p>
              <a:p>
                <a:pPr lvl="1"/>
                <a:r>
                  <a:rPr lang="en-US" dirty="0"/>
                  <a:t>State</a:t>
                </a:r>
              </a:p>
              <a:p>
                <a:pPr lvl="1"/>
                <a:r>
                  <a:rPr lang="en-US" dirty="0"/>
                  <a:t>Action</a:t>
                </a:r>
              </a:p>
              <a:p>
                <a:pPr lvl="1"/>
                <a:r>
                  <a:rPr lang="en-US" dirty="0"/>
                  <a:t>Reward</a:t>
                </a:r>
              </a:p>
              <a:p>
                <a:pPr lvl="1"/>
                <a:r>
                  <a:rPr lang="en-US" dirty="0"/>
                  <a:t>Transition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781" y="875071"/>
                <a:ext cx="8746435" cy="5175210"/>
              </a:xfrm>
              <a:blipFill>
                <a:blip r:embed="rId3"/>
                <a:stretch>
                  <a:fillRect l="-1159" t="-1471" r="-580"/>
                </a:stretch>
              </a:blipFill>
            </p:spPr>
            <p:txBody>
              <a:bodyPr/>
              <a:lstStyle/>
              <a:p>
                <a:r>
                  <a:rPr lang="en-US">
                    <a:noFill/>
                  </a:rPr>
                  <a:t> </a:t>
                </a:r>
              </a:p>
            </p:txBody>
          </p:sp>
        </mc:Fallback>
      </mc:AlternateContent>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p:grpSp>
        <p:nvGrpSpPr>
          <p:cNvPr id="8" name="Group 7">
            <a:extLst>
              <a:ext uri="{FF2B5EF4-FFF2-40B4-BE49-F238E27FC236}">
                <a16:creationId xmlns:a16="http://schemas.microsoft.com/office/drawing/2014/main" id="{8B57D65D-EF33-804E-B9E2-754FA0828876}"/>
              </a:ext>
            </a:extLst>
          </p:cNvPr>
          <p:cNvGrpSpPr/>
          <p:nvPr/>
        </p:nvGrpSpPr>
        <p:grpSpPr>
          <a:xfrm>
            <a:off x="2293203" y="3462676"/>
            <a:ext cx="6850797" cy="3127814"/>
            <a:chOff x="2405358" y="3462676"/>
            <a:chExt cx="6850797" cy="3127814"/>
          </a:xfrm>
        </p:grpSpPr>
        <p:pic>
          <p:nvPicPr>
            <p:cNvPr id="2" name="Picture 1">
              <a:extLst>
                <a:ext uri="{FF2B5EF4-FFF2-40B4-BE49-F238E27FC236}">
                  <a16:creationId xmlns:a16="http://schemas.microsoft.com/office/drawing/2014/main" id="{594C258C-4166-D54E-8EB1-E0A8BE34EE73}"/>
                </a:ext>
              </a:extLst>
            </p:cNvPr>
            <p:cNvPicPr>
              <a:picLocks noChangeAspect="1"/>
            </p:cNvPicPr>
            <p:nvPr/>
          </p:nvPicPr>
          <p:blipFill>
            <a:blip r:embed="rId4"/>
            <a:stretch>
              <a:fillRect/>
            </a:stretch>
          </p:blipFill>
          <p:spPr>
            <a:xfrm>
              <a:off x="2405358" y="3462676"/>
              <a:ext cx="3909768" cy="3127814"/>
            </a:xfrm>
            <a:prstGeom prst="rect">
              <a:avLst/>
            </a:prstGeom>
          </p:spPr>
        </p:pic>
        <p:sp>
          <p:nvSpPr>
            <p:cNvPr id="6" name="TextBox 5">
              <a:extLst>
                <a:ext uri="{FF2B5EF4-FFF2-40B4-BE49-F238E27FC236}">
                  <a16:creationId xmlns:a16="http://schemas.microsoft.com/office/drawing/2014/main" id="{82CC230F-EB71-7F47-944B-198A5366D089}"/>
                </a:ext>
              </a:extLst>
            </p:cNvPr>
            <p:cNvSpPr txBox="1"/>
            <p:nvPr/>
          </p:nvSpPr>
          <p:spPr>
            <a:xfrm>
              <a:off x="6038344" y="4441807"/>
              <a:ext cx="3217811" cy="1169551"/>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An example from Wikipedia: a simple Markov Decision Process (MDP) with three states (green circles), two actions (orange circles), and two rewards (orange arrows)</a:t>
              </a:r>
            </a:p>
          </p:txBody>
        </p:sp>
      </p:grpSp>
    </p:spTree>
    <p:extLst>
      <p:ext uri="{BB962C8B-B14F-4D97-AF65-F5344CB8AC3E}">
        <p14:creationId xmlns:p14="http://schemas.microsoft.com/office/powerpoint/2010/main" val="10561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781" y="875071"/>
                <a:ext cx="8945219" cy="5175210"/>
              </a:xfrm>
            </p:spPr>
            <p:txBody>
              <a:bodyPr/>
              <a:lstStyle/>
              <a:p>
                <a:r>
                  <a:rPr lang="en-US" dirty="0"/>
                  <a:t>MDP – State </a:t>
                </a:r>
              </a:p>
              <a:p>
                <a:pPr lvl="1"/>
                <a:r>
                  <a:rPr lang="en-US" dirty="0"/>
                  <a:t>How long the requests in batch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𝐵</m:t>
                        </m:r>
                      </m:e>
                      <m:sub>
                        <m:r>
                          <a:rPr lang="en-US" i="1" dirty="0" smtClean="0">
                            <a:latin typeface="Cambria Math" panose="02040503050406030204" pitchFamily="18" charset="0"/>
                          </a:rPr>
                          <m:t>𝑘</m:t>
                        </m:r>
                      </m:sub>
                    </m:sSub>
                  </m:oMath>
                </a14:m>
                <a:r>
                  <a:rPr lang="en-US" dirty="0"/>
                  <a:t> have waited for since they arrived;</a:t>
                </a:r>
              </a:p>
              <a:p>
                <a:pPr lvl="1"/>
                <a:r>
                  <a:rPr lang="en-US" dirty="0"/>
                  <a:t>How long the workers in batch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𝐵</m:t>
                        </m:r>
                      </m:e>
                      <m:sub>
                        <m:r>
                          <a:rPr lang="en-US" i="1" dirty="0" smtClean="0">
                            <a:latin typeface="Cambria Math" panose="02040503050406030204" pitchFamily="18" charset="0"/>
                          </a:rPr>
                          <m:t>𝑘</m:t>
                        </m:r>
                      </m:sub>
                    </m:sSub>
                  </m:oMath>
                </a14:m>
                <a:r>
                  <a:rPr lang="en-US" dirty="0"/>
                  <a:t> need to prepare for before they serve the requests;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781" y="875071"/>
                <a:ext cx="8945219" cy="5175210"/>
              </a:xfrm>
              <a:blipFill>
                <a:blip r:embed="rId3"/>
                <a:stretch>
                  <a:fillRect l="-1135" t="-1471"/>
                </a:stretch>
              </a:blipFill>
            </p:spPr>
            <p:txBody>
              <a:bodyPr/>
              <a:lstStyle/>
              <a:p>
                <a:r>
                  <a:rPr lang="en-US">
                    <a:noFill/>
                  </a:rPr>
                  <a:t> </a:t>
                </a:r>
              </a:p>
            </p:txBody>
          </p:sp>
        </mc:Fallback>
      </mc:AlternateContent>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2525191-B3C2-E043-A514-7DA71D3DA2E4}"/>
                  </a:ext>
                </a:extLst>
              </p:cNvPr>
              <p:cNvSpPr/>
              <p:nvPr/>
            </p:nvSpPr>
            <p:spPr>
              <a:xfrm>
                <a:off x="2888401" y="228740"/>
                <a:ext cx="5943425" cy="646331"/>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a:t>
                </a:r>
                <a:r>
                  <a:rPr kumimoji="0" lang="en-US" altLang="zh-HK" i="0" u="none" strike="noStrike" kern="1200" cap="none" spc="0" normalizeH="0" noProof="0" dirty="0">
                    <a:ln>
                      <a:noFill/>
                    </a:ln>
                    <a:solidFill>
                      <a:prstClr val="black"/>
                    </a:solidFill>
                    <a:effectLst/>
                    <a:uLnTx/>
                    <a:uFillTx/>
                    <a:latin typeface="Calibri" panose="020F0502020204030204"/>
                    <a:cs typeface="+mn-cs"/>
                  </a:rPr>
                  <a:t> match (</a:t>
                </a:r>
                <a14:m>
                  <m:oMath xmlns:m="http://schemas.openxmlformats.org/officeDocument/2006/math">
                    <m:sSub>
                      <m:sSubPr>
                        <m:ctrlP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𝑟</m:t>
                        </m:r>
                      </m:e>
                      <m:sub>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𝑖</m:t>
                        </m:r>
                      </m:sub>
                    </m:sSub>
                  </m:oMath>
                </a14:m>
                <a:r>
                  <a:rPr kumimoji="0" lang="en-US" altLang="zh-HK" i="0" u="none" strike="noStrike" kern="1200" cap="none" spc="0" normalizeH="0" noProof="0" dirty="0">
                    <a:ln>
                      <a:noFill/>
                    </a:ln>
                    <a:solidFill>
                      <a:prstClr val="black"/>
                    </a:solidFill>
                    <a:effectLst/>
                    <a:uLnTx/>
                    <a:uFillTx/>
                    <a:latin typeface="Calibri" panose="020F0502020204030204"/>
                    <a:cs typeface="+mn-cs"/>
                  </a:rPr>
                  <a:t>, </a:t>
                </a:r>
                <a14:m>
                  <m:oMath xmlns:m="http://schemas.openxmlformats.org/officeDocument/2006/math">
                    <m:sSub>
                      <m:sSubPr>
                        <m:ctrlP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𝑤</m:t>
                        </m:r>
                      </m:e>
                      <m:sub>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𝑗</m:t>
                        </m:r>
                      </m:sub>
                    </m:sSub>
                  </m:oMath>
                </a14:m>
                <a:r>
                  <a:rPr lang="en-US" altLang="zh-HK" dirty="0">
                    <a:solidFill>
                      <a:prstClr val="black"/>
                    </a:solidFill>
                    <a:latin typeface="Calibri" panose="020F0502020204030204"/>
                  </a:rPr>
                  <a:t>, </a:t>
                </a:r>
                <a14:m>
                  <m:oMath xmlns:m="http://schemas.openxmlformats.org/officeDocument/2006/math">
                    <m:r>
                      <a:rPr lang="en-US" altLang="zh-HK" i="1" dirty="0" smtClean="0">
                        <a:solidFill>
                          <a:prstClr val="black"/>
                        </a:solidFill>
                        <a:latin typeface="Cambria Math" panose="02040503050406030204" pitchFamily="18" charset="0"/>
                      </a:rPr>
                      <m:t>𝑡</m:t>
                    </m:r>
                  </m:oMath>
                </a14:m>
                <a:r>
                  <a:rPr kumimoji="0" lang="en-US" altLang="zh-HK" i="0" u="none" strike="noStrike" kern="1200" cap="none" spc="0" normalizeH="0" noProof="0" dirty="0">
                    <a:ln>
                      <a:noFill/>
                    </a:ln>
                    <a:solidFill>
                      <a:prstClr val="black"/>
                    </a:solidFill>
                    <a:effectLst/>
                    <a:uLnTx/>
                    <a:uFillTx/>
                    <a:latin typeface="Calibri" panose="020F0502020204030204"/>
                    <a:cs typeface="+mn-cs"/>
                  </a:rPr>
                  <a:t>) means </a:t>
                </a:r>
                <a14:m>
                  <m:oMath xmlns:m="http://schemas.openxmlformats.org/officeDocument/2006/math">
                    <m:sSub>
                      <m:sSubPr>
                        <m:ctrlP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𝑤</m:t>
                        </m:r>
                      </m:e>
                      <m:sub>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𝑗</m:t>
                        </m:r>
                      </m:sub>
                    </m:sSub>
                  </m:oMath>
                </a14:m>
                <a:r>
                  <a:rPr lang="en-US" altLang="zh-HK" dirty="0">
                    <a:solidFill>
                      <a:prstClr val="black"/>
                    </a:solidFill>
                    <a:latin typeface="Calibri" panose="020F0502020204030204"/>
                  </a:rPr>
                  <a:t> is assigned to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𝑖</m:t>
                        </m:r>
                      </m:sub>
                    </m:sSub>
                  </m:oMath>
                </a14:m>
                <a:r>
                  <a:rPr lang="en-US" altLang="zh-HK" dirty="0">
                    <a:solidFill>
                      <a:prstClr val="black"/>
                    </a:solidFill>
                    <a:latin typeface="Calibri" panose="020F0502020204030204"/>
                  </a:rPr>
                  <a:t> at time </a:t>
                </a:r>
                <a14:m>
                  <m:oMath xmlns:m="http://schemas.openxmlformats.org/officeDocument/2006/math">
                    <m:r>
                      <a:rPr lang="en-US" altLang="zh-HK" i="1" dirty="0" smtClean="0">
                        <a:solidFill>
                          <a:prstClr val="black"/>
                        </a:solidFill>
                        <a:latin typeface="Cambria Math" panose="02040503050406030204" pitchFamily="18" charset="0"/>
                      </a:rPr>
                      <m:t>𝑡</m:t>
                    </m:r>
                  </m:oMath>
                </a14:m>
                <a:r>
                  <a:rPr lang="en-US" altLang="zh-HK" dirty="0">
                    <a:solidFill>
                      <a:prstClr val="black"/>
                    </a:solidFill>
                    <a:latin typeface="Calibri" panose="020F0502020204030204"/>
                  </a:rPr>
                  <a:t>. The cost of a match is calculated by (</a:t>
                </a:r>
                <a14:m>
                  <m:oMath xmlns:m="http://schemas.openxmlformats.org/officeDocument/2006/math">
                    <m:r>
                      <a:rPr lang="en-US" altLang="zh-HK" i="1" dirty="0" smtClean="0">
                        <a:solidFill>
                          <a:prstClr val="black"/>
                        </a:solidFill>
                        <a:latin typeface="Cambria Math" panose="02040503050406030204" pitchFamily="18" charset="0"/>
                      </a:rPr>
                      <m:t>𝑡</m:t>
                    </m:r>
                    <m:r>
                      <a:rPr lang="en-US" altLang="zh-HK" i="1" dirty="0" smtClean="0">
                        <a:solidFill>
                          <a:prstClr val="black"/>
                        </a:solidFill>
                        <a:latin typeface="Cambria Math" panose="02040503050406030204" pitchFamily="18" charset="0"/>
                      </a:rPr>
                      <m:t>−</m:t>
                    </m:r>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𝑟</m:t>
                        </m:r>
                      </m:e>
                      <m:sub>
                        <m:r>
                          <a:rPr lang="en-US" altLang="zh-HK" i="1" dirty="0" err="1" smtClean="0">
                            <a:solidFill>
                              <a:prstClr val="black"/>
                            </a:solidFill>
                            <a:latin typeface="Cambria Math" panose="02040503050406030204" pitchFamily="18" charset="0"/>
                          </a:rPr>
                          <m:t>𝑖</m:t>
                        </m:r>
                      </m:sub>
                    </m:sSub>
                    <m:r>
                      <a:rPr lang="en-US" altLang="zh-HK" i="1" dirty="0" err="1" smtClean="0">
                        <a:solidFill>
                          <a:prstClr val="black"/>
                        </a:solidFill>
                        <a:latin typeface="Cambria Math" panose="02040503050406030204" pitchFamily="18" charset="0"/>
                      </a:rPr>
                      <m:t>.</m:t>
                    </m:r>
                    <m:r>
                      <a:rPr lang="en-US" altLang="zh-HK" i="1" dirty="0" err="1" smtClean="0">
                        <a:solidFill>
                          <a:prstClr val="black"/>
                        </a:solidFill>
                        <a:latin typeface="Cambria Math" panose="02040503050406030204" pitchFamily="18" charset="0"/>
                      </a:rPr>
                      <m:t>𝑡</m:t>
                    </m:r>
                  </m:oMath>
                </a14:m>
                <a:r>
                  <a:rPr lang="en-US" altLang="zh-HK" dirty="0">
                    <a:solidFill>
                      <a:prstClr val="black"/>
                    </a:solidFill>
                    <a:latin typeface="Calibri" panose="020F0502020204030204"/>
                  </a:rPr>
                  <a:t>) + </a:t>
                </a:r>
                <a14:m>
                  <m:oMath xmlns:m="http://schemas.openxmlformats.org/officeDocument/2006/math">
                    <m:r>
                      <a:rPr lang="en-US" altLang="zh-HK" i="1" dirty="0" smtClean="0">
                        <a:solidFill>
                          <a:prstClr val="black"/>
                        </a:solidFill>
                        <a:latin typeface="Cambria Math" panose="02040503050406030204" pitchFamily="18" charset="0"/>
                      </a:rPr>
                      <m:t>𝑡</m:t>
                    </m:r>
                  </m:oMath>
                </a14:m>
                <a:r>
                  <a:rPr lang="en-US" altLang="zh-HK" dirty="0">
                    <a:solidFill>
                      <a:prstClr val="black"/>
                    </a:solidFill>
                    <a:latin typeface="Calibri" panose="020F0502020204030204"/>
                  </a:rPr>
                  <a:t>(</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𝑖</m:t>
                        </m:r>
                      </m:sub>
                    </m:sSub>
                    <m:r>
                      <a:rPr lang="en-US" altLang="zh-HK" i="1" dirty="0" smtClean="0">
                        <a:solidFill>
                          <a:prstClr val="black"/>
                        </a:solidFill>
                        <a:latin typeface="Cambria Math" panose="02040503050406030204" pitchFamily="18" charset="0"/>
                      </a:rPr>
                      <m:t>, </m:t>
                    </m:r>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𝑤</m:t>
                        </m:r>
                      </m:e>
                      <m:sub>
                        <m:r>
                          <a:rPr lang="en-US" altLang="zh-HK" i="1" dirty="0" err="1" smtClean="0">
                            <a:solidFill>
                              <a:prstClr val="black"/>
                            </a:solidFill>
                            <a:latin typeface="Cambria Math" panose="02040503050406030204" pitchFamily="18" charset="0"/>
                          </a:rPr>
                          <m:t>𝑗</m:t>
                        </m:r>
                      </m:sub>
                    </m:sSub>
                  </m:oMath>
                </a14:m>
                <a:r>
                  <a:rPr lang="en-US" altLang="zh-HK" dirty="0">
                    <a:solidFill>
                      <a:prstClr val="black"/>
                    </a:solidFill>
                    <a:latin typeface="Calibri" panose="020F0502020204030204"/>
                  </a:rPr>
                  <a:t>). </a:t>
                </a:r>
                <a:endParaRPr kumimoji="0" lang="en-US" altLang="zh-HK" i="0" u="none" strike="noStrike" kern="1200" cap="none" spc="0" normalizeH="0" baseline="0" noProof="0" dirty="0">
                  <a:ln>
                    <a:noFill/>
                  </a:ln>
                  <a:solidFill>
                    <a:prstClr val="black"/>
                  </a:solidFill>
                  <a:effectLst/>
                  <a:uLnTx/>
                  <a:uFillTx/>
                  <a:latin typeface="Calibri" panose="020F0502020204030204"/>
                  <a:cs typeface="+mn-cs"/>
                </a:endParaRPr>
              </a:p>
            </p:txBody>
          </p:sp>
        </mc:Choice>
        <mc:Fallback xmlns="">
          <p:sp>
            <p:nvSpPr>
              <p:cNvPr id="6" name="Rectangle 5">
                <a:extLst>
                  <a:ext uri="{FF2B5EF4-FFF2-40B4-BE49-F238E27FC236}">
                    <a16:creationId xmlns:a16="http://schemas.microsoft.com/office/drawing/2014/main" id="{B2525191-B3C2-E043-A514-7DA71D3DA2E4}"/>
                  </a:ext>
                </a:extLst>
              </p:cNvPr>
              <p:cNvSpPr>
                <a:spLocks noRot="1" noChangeAspect="1" noMove="1" noResize="1" noEditPoints="1" noAdjustHandles="1" noChangeArrowheads="1" noChangeShapeType="1" noTextEdit="1"/>
              </p:cNvSpPr>
              <p:nvPr/>
            </p:nvSpPr>
            <p:spPr>
              <a:xfrm>
                <a:off x="2888401" y="228740"/>
                <a:ext cx="5943425" cy="646331"/>
              </a:xfrm>
              <a:prstGeom prst="rect">
                <a:avLst/>
              </a:prstGeom>
              <a:blipFill>
                <a:blip r:embed="rId4"/>
                <a:stretch>
                  <a:fillRect l="-637" t="-5556" b="-11111"/>
                </a:stretch>
              </a:blipFill>
              <a:ln>
                <a:solidFill>
                  <a:schemeClr val="tx1"/>
                </a:solidFill>
              </a:ln>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21E1EF3D-F138-9346-80ED-2F97BB428D7C}"/>
              </a:ext>
            </a:extLst>
          </p:cNvPr>
          <p:cNvCxnSpPr>
            <a:cxnSpLocks/>
          </p:cNvCxnSpPr>
          <p:nvPr/>
        </p:nvCxnSpPr>
        <p:spPr bwMode="auto">
          <a:xfrm flipV="1">
            <a:off x="6182315" y="884905"/>
            <a:ext cx="64736" cy="587845"/>
          </a:xfrm>
          <a:prstGeom prst="straightConnector1">
            <a:avLst/>
          </a:prstGeom>
          <a:ln w="76200">
            <a:solidFill>
              <a:srgbClr val="FF0000"/>
            </a:solidFill>
            <a:headEnd type="none" w="med" len="med"/>
            <a:tailEnd type="stealth"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5BB0381-2B4A-F04E-9896-930346FFBEED}"/>
              </a:ext>
            </a:extLst>
          </p:cNvPr>
          <p:cNvCxnSpPr>
            <a:cxnSpLocks/>
          </p:cNvCxnSpPr>
          <p:nvPr/>
        </p:nvCxnSpPr>
        <p:spPr bwMode="auto">
          <a:xfrm flipV="1">
            <a:off x="7315200" y="884904"/>
            <a:ext cx="97104" cy="1413234"/>
          </a:xfrm>
          <a:prstGeom prst="straightConnector1">
            <a:avLst/>
          </a:prstGeom>
          <a:ln w="76200">
            <a:solidFill>
              <a:srgbClr val="FF0000"/>
            </a:solidFill>
            <a:headEnd type="none" w="med" len="med"/>
            <a:tailEnd type="stealth" w="med"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8EE08C1-AE17-FF41-8E56-48CB1713EDA4}"/>
                  </a:ext>
                </a:extLst>
              </p:cNvPr>
              <p:cNvSpPr/>
              <p:nvPr/>
            </p:nvSpPr>
            <p:spPr>
              <a:xfrm>
                <a:off x="99389" y="4411679"/>
                <a:ext cx="8945217" cy="239650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HK" b="1" dirty="0">
                    <a:solidFill>
                      <a:prstClr val="black"/>
                    </a:solidFill>
                    <a:latin typeface="Calibri" panose="020F0502020204030204"/>
                  </a:rPr>
                  <a:t>Intuitively: </a:t>
                </a:r>
              </a:p>
              <a:p>
                <a:pPr marL="285750" indent="-285750">
                  <a:buFont typeface="Arial" panose="020B0604020202020204" pitchFamily="34" charset="0"/>
                  <a:buChar char="•"/>
                  <a:defRPr/>
                </a:pPr>
                <a:r>
                  <a:rPr lang="en-US" altLang="zh-HK" dirty="0">
                    <a:solidFill>
                      <a:prstClr val="black"/>
                    </a:solidFill>
                    <a:latin typeface="Calibri" panose="020F0502020204030204"/>
                  </a:rPr>
                  <a:t>Construct a weighed bipartite graph where the edge weight equals </a:t>
                </a:r>
                <a14:m>
                  <m:oMath xmlns:m="http://schemas.openxmlformats.org/officeDocument/2006/math">
                    <m:r>
                      <a:rPr lang="en-US" altLang="zh-HK" i="1" dirty="0">
                        <a:solidFill>
                          <a:prstClr val="black"/>
                        </a:solidFill>
                        <a:latin typeface="Cambria Math" panose="02040503050406030204" pitchFamily="18" charset="0"/>
                      </a:rPr>
                      <m:t>𝑡</m:t>
                    </m:r>
                    <m:d>
                      <m:dPr>
                        <m:ctrlPr>
                          <a:rPr lang="en-US" altLang="zh-HK" i="1" dirty="0">
                            <a:solidFill>
                              <a:prstClr val="black"/>
                            </a:solidFill>
                            <a:latin typeface="Cambria Math" panose="02040503050406030204" pitchFamily="18" charset="0"/>
                          </a:rPr>
                        </m:ctrlPr>
                      </m:dPr>
                      <m:e>
                        <m:sSub>
                          <m:sSubPr>
                            <m:ctrlPr>
                              <a:rPr lang="en-US" altLang="zh-HK" i="1" dirty="0" err="1">
                                <a:solidFill>
                                  <a:prstClr val="black"/>
                                </a:solidFill>
                                <a:latin typeface="Cambria Math" panose="02040503050406030204" pitchFamily="18" charset="0"/>
                              </a:rPr>
                            </m:ctrlPr>
                          </m:sSubPr>
                          <m:e>
                            <m:r>
                              <a:rPr lang="en-US" altLang="zh-HK" i="1" dirty="0" err="1">
                                <a:solidFill>
                                  <a:prstClr val="black"/>
                                </a:solidFill>
                                <a:latin typeface="Cambria Math" panose="02040503050406030204" pitchFamily="18" charset="0"/>
                              </a:rPr>
                              <m:t>𝑟</m:t>
                            </m:r>
                          </m:e>
                          <m:sub>
                            <m:r>
                              <a:rPr lang="en-US" altLang="zh-HK" i="1" dirty="0" err="1">
                                <a:solidFill>
                                  <a:prstClr val="black"/>
                                </a:solidFill>
                                <a:latin typeface="Cambria Math" panose="02040503050406030204" pitchFamily="18" charset="0"/>
                              </a:rPr>
                              <m:t>𝑖</m:t>
                            </m:r>
                          </m:sub>
                        </m:sSub>
                        <m:r>
                          <a:rPr lang="en-US" altLang="zh-HK" i="1" dirty="0">
                            <a:solidFill>
                              <a:prstClr val="black"/>
                            </a:solidFill>
                            <a:latin typeface="Cambria Math" panose="02040503050406030204" pitchFamily="18" charset="0"/>
                          </a:rPr>
                          <m:t>, </m:t>
                        </m:r>
                        <m:sSub>
                          <m:sSubPr>
                            <m:ctrlPr>
                              <a:rPr lang="en-US" altLang="zh-HK" i="1" dirty="0" err="1">
                                <a:solidFill>
                                  <a:prstClr val="black"/>
                                </a:solidFill>
                                <a:latin typeface="Cambria Math" panose="02040503050406030204" pitchFamily="18" charset="0"/>
                              </a:rPr>
                            </m:ctrlPr>
                          </m:sSubPr>
                          <m:e>
                            <m:r>
                              <a:rPr lang="en-US" altLang="zh-HK" i="1" dirty="0" err="1">
                                <a:solidFill>
                                  <a:prstClr val="black"/>
                                </a:solidFill>
                                <a:latin typeface="Cambria Math" panose="02040503050406030204" pitchFamily="18" charset="0"/>
                              </a:rPr>
                              <m:t>𝑤</m:t>
                            </m:r>
                          </m:e>
                          <m:sub>
                            <m:r>
                              <a:rPr lang="en-US" altLang="zh-HK" i="1" dirty="0" err="1">
                                <a:solidFill>
                                  <a:prstClr val="black"/>
                                </a:solidFill>
                                <a:latin typeface="Cambria Math" panose="02040503050406030204" pitchFamily="18" charset="0"/>
                              </a:rPr>
                              <m:t>𝑗</m:t>
                            </m:r>
                          </m:sub>
                        </m:sSub>
                      </m:e>
                    </m:d>
                  </m:oMath>
                </a14:m>
                <a:r>
                  <a:rPr lang="en-US" altLang="zh-HK" dirty="0">
                    <a:solidFill>
                      <a:prstClr val="black"/>
                    </a:solidFill>
                    <a:latin typeface="Calibri" panose="020F0502020204030204"/>
                  </a:rPr>
                  <a:t>, perform a bottleneck matching on it, and use the maximum weight </a:t>
                </a:r>
                <a14:m>
                  <m:oMath xmlns:m="http://schemas.openxmlformats.org/officeDocument/2006/math">
                    <m:r>
                      <a:rPr lang="en-US" altLang="zh-HK" i="1" dirty="0">
                        <a:solidFill>
                          <a:prstClr val="black"/>
                        </a:solidFill>
                        <a:latin typeface="Cambria Math" panose="02040503050406030204" pitchFamily="18" charset="0"/>
                      </a:rPr>
                      <m:t>𝑤</m:t>
                    </m:r>
                    <m:d>
                      <m:dPr>
                        <m:ctrlPr>
                          <a:rPr lang="en-US" altLang="zh-HK" i="1" dirty="0">
                            <a:solidFill>
                              <a:prstClr val="black"/>
                            </a:solidFill>
                            <a:latin typeface="Cambria Math" panose="02040503050406030204" pitchFamily="18" charset="0"/>
                          </a:rPr>
                        </m:ctrlPr>
                      </m:dPr>
                      <m:e>
                        <m:sSub>
                          <m:sSubPr>
                            <m:ctrlPr>
                              <a:rPr lang="en-US" altLang="zh-HK" i="1" dirty="0" err="1">
                                <a:solidFill>
                                  <a:prstClr val="black"/>
                                </a:solidFill>
                                <a:latin typeface="Cambria Math" panose="02040503050406030204" pitchFamily="18" charset="0"/>
                              </a:rPr>
                            </m:ctrlPr>
                          </m:sSubPr>
                          <m:e>
                            <m:r>
                              <a:rPr lang="en-US" altLang="zh-HK" i="1" dirty="0" err="1">
                                <a:solidFill>
                                  <a:prstClr val="black"/>
                                </a:solidFill>
                                <a:latin typeface="Cambria Math" panose="02040503050406030204" pitchFamily="18" charset="0"/>
                              </a:rPr>
                              <m:t>𝐵</m:t>
                            </m:r>
                          </m:e>
                          <m:sub>
                            <m:r>
                              <a:rPr lang="en-US" altLang="zh-HK" i="1" dirty="0" err="1">
                                <a:solidFill>
                                  <a:prstClr val="black"/>
                                </a:solidFill>
                                <a:latin typeface="Cambria Math" panose="02040503050406030204" pitchFamily="18" charset="0"/>
                              </a:rPr>
                              <m:t>𝑘</m:t>
                            </m:r>
                          </m:sub>
                        </m:sSub>
                      </m:e>
                    </m:d>
                  </m:oMath>
                </a14:m>
                <a:r>
                  <a:rPr lang="en-US" altLang="zh-HK" dirty="0">
                    <a:solidFill>
                      <a:prstClr val="black"/>
                    </a:solidFill>
                    <a:latin typeface="Calibri" panose="020F0502020204030204"/>
                  </a:rPr>
                  <a:t> of the matching; </a:t>
                </a:r>
                <a:r>
                  <a:rPr lang="en-US" altLang="zh-HK" dirty="0">
                    <a:solidFill>
                      <a:srgbClr val="FF0000"/>
                    </a:solidFill>
                    <a:latin typeface="Calibri" panose="020F0502020204030204"/>
                  </a:rPr>
                  <a:t>high computation workload due to cubic running time</a:t>
                </a:r>
              </a:p>
              <a:p>
                <a:pPr>
                  <a:defRPr/>
                </a:pPr>
                <a:r>
                  <a:rPr lang="en-US" altLang="zh-HK" b="1" dirty="0">
                    <a:solidFill>
                      <a:prstClr val="black"/>
                    </a:solidFill>
                    <a:latin typeface="Calibri" panose="020F0502020204030204"/>
                  </a:rPr>
                  <a:t>Solution: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solidFill>
                      <a:prstClr val="black"/>
                    </a:solidFill>
                    <a:latin typeface="Calibri" panose="020F0502020204030204"/>
                  </a:rPr>
                  <a:t>Calculate a lower and upper bound of </a:t>
                </a:r>
                <a14:m>
                  <m:oMath xmlns:m="http://schemas.openxmlformats.org/officeDocument/2006/math">
                    <m:r>
                      <a:rPr lang="en-US" altLang="zh-HK" i="1" dirty="0" smtClean="0">
                        <a:solidFill>
                          <a:prstClr val="black"/>
                        </a:solidFill>
                        <a:latin typeface="Cambria Math" panose="02040503050406030204" pitchFamily="18" charset="0"/>
                      </a:rPr>
                      <m:t>𝑤</m:t>
                    </m:r>
                    <m:d>
                      <m:dPr>
                        <m:ctrlPr>
                          <a:rPr lang="en-US" altLang="zh-HK" i="1" dirty="0" smtClean="0">
                            <a:solidFill>
                              <a:prstClr val="black"/>
                            </a:solidFill>
                            <a:latin typeface="Cambria Math" panose="02040503050406030204" pitchFamily="18" charset="0"/>
                          </a:rPr>
                        </m:ctrlPr>
                      </m:dPr>
                      <m:e>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𝐵</m:t>
                            </m:r>
                          </m:e>
                          <m:sub>
                            <m:r>
                              <a:rPr lang="en-US" altLang="zh-HK" i="1" dirty="0" err="1" smtClean="0">
                                <a:solidFill>
                                  <a:prstClr val="black"/>
                                </a:solidFill>
                                <a:latin typeface="Cambria Math" panose="02040503050406030204" pitchFamily="18" charset="0"/>
                              </a:rPr>
                              <m:t>𝑘</m:t>
                            </m:r>
                          </m:sub>
                        </m:sSub>
                      </m:e>
                    </m:d>
                  </m:oMath>
                </a14:m>
                <a:r>
                  <a:rPr lang="en-US" altLang="zh-HK" dirty="0">
                    <a:solidFill>
                      <a:prstClr val="black"/>
                    </a:solidFill>
                    <a:latin typeface="Calibri" panose="020F0502020204030204"/>
                  </a:rPr>
                  <a:t>, and use the average as an estimation: </a:t>
                </a:r>
                <a14:m>
                  <m:oMath xmlns:m="http://schemas.openxmlformats.org/officeDocument/2006/math">
                    <m:r>
                      <a:rPr lang="en-US" i="1" smtClean="0">
                        <a:solidFill>
                          <a:schemeClr val="tx1"/>
                        </a:solidFill>
                        <a:latin typeface="Cambria Math" panose="02040503050406030204" pitchFamily="18" charset="0"/>
                      </a:rPr>
                      <m:t>𝜎</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e>
                    </m:d>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𝑤</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e>
                            </m:d>
                          </m:e>
                        </m:acc>
                      </m:num>
                      <m:den>
                        <m:r>
                          <a:rPr lang="en-US" i="1">
                            <a:solidFill>
                              <a:schemeClr val="tx1"/>
                            </a:solidFill>
                            <a:latin typeface="Cambria Math" panose="02040503050406030204" pitchFamily="18" charset="0"/>
                          </a:rPr>
                          <m:t>𝑊</m:t>
                        </m:r>
                      </m:den>
                    </m:f>
                    <m:r>
                      <a:rPr lang="en-US" i="1">
                        <a:solidFill>
                          <a:schemeClr val="tx1"/>
                        </a:solidFill>
                        <a:latin typeface="Cambria Math" panose="02040503050406030204" pitchFamily="18" charset="0"/>
                      </a:rPr>
                      <m:t>⌉</m:t>
                    </m:r>
                  </m:oMath>
                </a14:m>
                <a:r>
                  <a:rPr lang="en-US" dirty="0">
                    <a:solidFill>
                      <a:schemeClr val="tx1"/>
                    </a:solidFill>
                    <a:latin typeface="Calibri" panose="020F0502020204030204" pitchFamily="34" charset="0"/>
                    <a:cs typeface="Calibri" panose="020F0502020204030204" pitchFamily="34" charset="0"/>
                  </a:rPr>
                  <a:t>, where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𝑤</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e>
                        </m:d>
                      </m:e>
                    </m:acc>
                  </m:oMath>
                </a14:m>
                <a:r>
                  <a:rPr lang="en-US" dirty="0">
                    <a:solidFill>
                      <a:schemeClr val="tx1"/>
                    </a:solidFill>
                    <a:latin typeface="Calibri" panose="020F0502020204030204" pitchFamily="34" charset="0"/>
                    <a:cs typeface="Calibri" panose="020F0502020204030204" pitchFamily="34" charset="0"/>
                  </a:rPr>
                  <a:t> is the estimation, and </a:t>
                </a:r>
                <a14:m>
                  <m:oMath xmlns:m="http://schemas.openxmlformats.org/officeDocument/2006/math">
                    <m:r>
                      <a:rPr lang="en-US" i="1" dirty="0">
                        <a:solidFill>
                          <a:schemeClr val="tx1"/>
                        </a:solidFill>
                        <a:latin typeface="Cambria Math" panose="02040503050406030204" pitchFamily="18" charset="0"/>
                      </a:rPr>
                      <m:t>𝑊</m:t>
                    </m:r>
                  </m:oMath>
                </a14:m>
                <a:r>
                  <a:rPr lang="en-US" dirty="0">
                    <a:solidFill>
                      <a:schemeClr val="tx1"/>
                    </a:solidFill>
                    <a:latin typeface="Calibri" panose="020F0502020204030204" pitchFamily="34" charset="0"/>
                    <a:cs typeface="Calibri" panose="020F0502020204030204" pitchFamily="34" charset="0"/>
                  </a:rPr>
                  <a:t> is a normalize factor that can be tuned. </a:t>
                </a:r>
              </a:p>
            </p:txBody>
          </p:sp>
        </mc:Choice>
        <mc:Fallback xmlns="">
          <p:sp>
            <p:nvSpPr>
              <p:cNvPr id="20" name="Rectangle 19">
                <a:extLst>
                  <a:ext uri="{FF2B5EF4-FFF2-40B4-BE49-F238E27FC236}">
                    <a16:creationId xmlns:a16="http://schemas.microsoft.com/office/drawing/2014/main" id="{78EE08C1-AE17-FF41-8E56-48CB1713EDA4}"/>
                  </a:ext>
                </a:extLst>
              </p:cNvPr>
              <p:cNvSpPr>
                <a:spLocks noRot="1" noChangeAspect="1" noMove="1" noResize="1" noEditPoints="1" noAdjustHandles="1" noChangeArrowheads="1" noChangeShapeType="1" noTextEdit="1"/>
              </p:cNvSpPr>
              <p:nvPr/>
            </p:nvSpPr>
            <p:spPr>
              <a:xfrm>
                <a:off x="99389" y="4411679"/>
                <a:ext cx="8945217" cy="2396504"/>
              </a:xfrm>
              <a:prstGeom prst="rect">
                <a:avLst/>
              </a:prstGeom>
              <a:blipFill>
                <a:blip r:embed="rId5"/>
                <a:stretch>
                  <a:fillRect l="-424" t="-2604" b="-572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FECE713-70AF-8F47-BBD8-A0ADC633354F}"/>
                  </a:ext>
                </a:extLst>
              </p:cNvPr>
              <p:cNvSpPr/>
              <p:nvPr/>
            </p:nvSpPr>
            <p:spPr>
              <a:xfrm>
                <a:off x="99390" y="2988554"/>
                <a:ext cx="8945217" cy="135563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Intuitively: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solidFill>
                      <a:prstClr val="black"/>
                    </a:solidFill>
                    <a:latin typeface="Calibri" panose="020F0502020204030204" pitchFamily="34" charset="0"/>
                    <a:cs typeface="Calibri" panose="020F0502020204030204" pitchFamily="34" charset="0"/>
                  </a:rPr>
                  <a:t>Use the waiting time of all requests in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𝐵</m:t>
                        </m:r>
                      </m:e>
                      <m:sub>
                        <m:r>
                          <a:rPr lang="en-US" altLang="zh-HK" i="1" dirty="0" smtClean="0">
                            <a:solidFill>
                              <a:prstClr val="black"/>
                            </a:solidFill>
                            <a:latin typeface="Cambria Math" panose="02040503050406030204" pitchFamily="18" charset="0"/>
                          </a:rPr>
                          <m:t>𝑘</m:t>
                        </m:r>
                      </m:sub>
                    </m:sSub>
                  </m:oMath>
                </a14:m>
                <a:r>
                  <a:rPr lang="en-US" altLang="zh-HK" dirty="0">
                    <a:solidFill>
                      <a:prstClr val="black"/>
                    </a:solidFill>
                    <a:latin typeface="Calibri" panose="020F0502020204030204" pitchFamily="34" charset="0"/>
                    <a:cs typeface="Calibri" panose="020F0502020204030204" pitchFamily="34" charset="0"/>
                  </a:rPr>
                  <a:t> to represent; </a:t>
                </a:r>
                <a:r>
                  <a:rPr lang="en-US" altLang="zh-HK" dirty="0">
                    <a:solidFill>
                      <a:srgbClr val="FF0000"/>
                    </a:solidFill>
                    <a:latin typeface="Calibri" panose="020F0502020204030204" pitchFamily="34" charset="0"/>
                    <a:cs typeface="Calibri" panose="020F0502020204030204" pitchFamily="34" charset="0"/>
                  </a:rPr>
                  <a:t>state space too large</a:t>
                </a:r>
              </a:p>
              <a:p>
                <a:pPr lvl="0">
                  <a:defRPr/>
                </a:pPr>
                <a:r>
                  <a:rPr lang="en-US" altLang="zh-HK" b="1" dirty="0">
                    <a:solidFill>
                      <a:prstClr val="black"/>
                    </a:solidFill>
                    <a:latin typeface="Calibri" panose="020F0502020204030204" pitchFamily="34" charset="0"/>
                    <a:cs typeface="Calibri" panose="020F0502020204030204" pitchFamily="34" charset="0"/>
                  </a:rPr>
                  <a:t>Solution: </a:t>
                </a:r>
              </a:p>
              <a:p>
                <a:pPr marL="285750" lvl="0" indent="-285750">
                  <a:buFont typeface="Arial" panose="020B0604020202020204" pitchFamily="34" charset="0"/>
                  <a:buChar char="•"/>
                  <a:defRPr/>
                </a:pPr>
                <a:r>
                  <a:rPr lang="en-US" altLang="zh-HK" dirty="0">
                    <a:solidFill>
                      <a:prstClr val="black"/>
                    </a:solidFill>
                    <a:latin typeface="Calibri" panose="020F0502020204030204" pitchFamily="34" charset="0"/>
                    <a:cs typeface="Calibri" panose="020F0502020204030204" pitchFamily="34" charset="0"/>
                  </a:rPr>
                  <a:t>Use the longest waiting time of a request in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𝐵</m:t>
                        </m:r>
                      </m:e>
                      <m:sub>
                        <m:r>
                          <a:rPr lang="en-US" altLang="zh-HK" i="1" dirty="0" smtClean="0">
                            <a:solidFill>
                              <a:prstClr val="black"/>
                            </a:solidFill>
                            <a:latin typeface="Cambria Math" panose="02040503050406030204" pitchFamily="18" charset="0"/>
                          </a:rPr>
                          <m:t>𝑘</m:t>
                        </m:r>
                      </m:sub>
                    </m:sSub>
                  </m:oMath>
                </a14:m>
                <a:r>
                  <a:rPr lang="en-US" altLang="zh-HK" dirty="0">
                    <a:solidFill>
                      <a:prstClr val="black"/>
                    </a:solidFill>
                    <a:latin typeface="Calibri" panose="020F0502020204030204" pitchFamily="34" charset="0"/>
                    <a:cs typeface="Calibri" panose="020F0502020204030204" pitchFamily="34" charset="0"/>
                  </a:rPr>
                  <a:t> to represent: </a:t>
                </a:r>
                <a14:m>
                  <m:oMath xmlns:m="http://schemas.openxmlformats.org/officeDocument/2006/math">
                    <m:r>
                      <a:rPr lang="en-US" i="1" smtClean="0">
                        <a:solidFill>
                          <a:schemeClr val="tx1"/>
                        </a:solidFill>
                        <a:latin typeface="Cambria Math" panose="02040503050406030204" pitchFamily="18" charset="0"/>
                      </a:rPr>
                      <m:t>𝜃</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e>
                    </m:d>
                    <m:r>
                      <a:rPr lang="en-US" i="1">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max</m:t>
                            </m:r>
                          </m:e>
                          <m:li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lim>
                        </m:limLow>
                      </m:fName>
                      <m:e>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𝑘</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e>
                    </m:func>
                  </m:oMath>
                </a14:m>
                <a:r>
                  <a:rPr lang="en-US" altLang="zh-HK" dirty="0">
                    <a:solidFill>
                      <a:schemeClr val="tx1"/>
                    </a:solidFill>
                    <a:latin typeface="Calibri" panose="020F0502020204030204" pitchFamily="34" charset="0"/>
                    <a:cs typeface="Calibri" panose="020F0502020204030204" pitchFamily="34" charset="0"/>
                  </a:rPr>
                  <a:t> </a:t>
                </a:r>
              </a:p>
            </p:txBody>
          </p:sp>
        </mc:Choice>
        <mc:Fallback xmlns="">
          <p:sp>
            <p:nvSpPr>
              <p:cNvPr id="10" name="Rectangle 9">
                <a:extLst>
                  <a:ext uri="{FF2B5EF4-FFF2-40B4-BE49-F238E27FC236}">
                    <a16:creationId xmlns:a16="http://schemas.microsoft.com/office/drawing/2014/main" id="{EFECE713-70AF-8F47-BBD8-A0ADC633354F}"/>
                  </a:ext>
                </a:extLst>
              </p:cNvPr>
              <p:cNvSpPr>
                <a:spLocks noRot="1" noChangeAspect="1" noMove="1" noResize="1" noEditPoints="1" noAdjustHandles="1" noChangeArrowheads="1" noChangeShapeType="1" noTextEdit="1"/>
              </p:cNvSpPr>
              <p:nvPr/>
            </p:nvSpPr>
            <p:spPr>
              <a:xfrm>
                <a:off x="99390" y="2988554"/>
                <a:ext cx="8945217" cy="1355639"/>
              </a:xfrm>
              <a:prstGeom prst="rect">
                <a:avLst/>
              </a:prstGeom>
              <a:blipFill>
                <a:blip r:embed="rId6"/>
                <a:stretch>
                  <a:fillRect l="-42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9640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781" y="875071"/>
                <a:ext cx="8945219" cy="5175210"/>
              </a:xfrm>
            </p:spPr>
            <p:txBody>
              <a:bodyPr/>
              <a:lstStyle/>
              <a:p>
                <a:r>
                  <a:rPr lang="en-US" dirty="0"/>
                  <a:t>MDP – State </a:t>
                </a:r>
              </a:p>
              <a:p>
                <a:pPr lvl="1"/>
                <a:r>
                  <a:rPr lang="en-US" dirty="0"/>
                  <a:t>How long the requests in batch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𝐵</m:t>
                        </m:r>
                      </m:e>
                      <m:sub>
                        <m:r>
                          <a:rPr lang="en-US" i="1" dirty="0" smtClean="0">
                            <a:latin typeface="Cambria Math" panose="02040503050406030204" pitchFamily="18" charset="0"/>
                          </a:rPr>
                          <m:t>𝑘</m:t>
                        </m:r>
                      </m:sub>
                    </m:sSub>
                  </m:oMath>
                </a14:m>
                <a:r>
                  <a:rPr lang="en-US" dirty="0"/>
                  <a:t> have waited for since they arrived;</a:t>
                </a:r>
              </a:p>
              <a:p>
                <a:pPr lvl="1"/>
                <a:r>
                  <a:rPr lang="en-US" dirty="0"/>
                  <a:t>How long the workers in batch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𝐵</m:t>
                        </m:r>
                      </m:e>
                      <m:sub>
                        <m:r>
                          <a:rPr lang="en-US" i="1" dirty="0" smtClean="0">
                            <a:latin typeface="Cambria Math" panose="02040503050406030204" pitchFamily="18" charset="0"/>
                          </a:rPr>
                          <m:t>𝑘</m:t>
                        </m:r>
                      </m:sub>
                    </m:sSub>
                  </m:oMath>
                </a14:m>
                <a:r>
                  <a:rPr lang="en-US" dirty="0"/>
                  <a:t> need to prepare for before they serve the requests;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781" y="875071"/>
                <a:ext cx="8945219" cy="5175210"/>
              </a:xfrm>
              <a:blipFill>
                <a:blip r:embed="rId3"/>
                <a:stretch>
                  <a:fillRect l="-1135" t="-1471"/>
                </a:stretch>
              </a:blipFill>
            </p:spPr>
            <p:txBody>
              <a:bodyPr/>
              <a:lstStyle/>
              <a:p>
                <a:r>
                  <a:rPr lang="en-US">
                    <a:noFill/>
                  </a:rPr>
                  <a:t> </a:t>
                </a:r>
              </a:p>
            </p:txBody>
          </p:sp>
        </mc:Fallback>
      </mc:AlternateContent>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2525191-B3C2-E043-A514-7DA71D3DA2E4}"/>
                  </a:ext>
                </a:extLst>
              </p:cNvPr>
              <p:cNvSpPr/>
              <p:nvPr/>
            </p:nvSpPr>
            <p:spPr>
              <a:xfrm>
                <a:off x="2888401" y="228740"/>
                <a:ext cx="5943425" cy="646331"/>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a:t>
                </a:r>
                <a:r>
                  <a:rPr kumimoji="0" lang="en-US" altLang="zh-HK" i="0" u="none" strike="noStrike" kern="1200" cap="none" spc="0" normalizeH="0" noProof="0" dirty="0">
                    <a:ln>
                      <a:noFill/>
                    </a:ln>
                    <a:solidFill>
                      <a:prstClr val="black"/>
                    </a:solidFill>
                    <a:effectLst/>
                    <a:uLnTx/>
                    <a:uFillTx/>
                    <a:latin typeface="Calibri" panose="020F0502020204030204"/>
                    <a:cs typeface="+mn-cs"/>
                  </a:rPr>
                  <a:t> match (</a:t>
                </a:r>
                <a14:m>
                  <m:oMath xmlns:m="http://schemas.openxmlformats.org/officeDocument/2006/math">
                    <m:sSub>
                      <m:sSubPr>
                        <m:ctrlP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𝑟</m:t>
                        </m:r>
                      </m:e>
                      <m:sub>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𝑖</m:t>
                        </m:r>
                      </m:sub>
                    </m:sSub>
                  </m:oMath>
                </a14:m>
                <a:r>
                  <a:rPr kumimoji="0" lang="en-US" altLang="zh-HK" i="0" u="none" strike="noStrike" kern="1200" cap="none" spc="0" normalizeH="0" noProof="0" dirty="0">
                    <a:ln>
                      <a:noFill/>
                    </a:ln>
                    <a:solidFill>
                      <a:prstClr val="black"/>
                    </a:solidFill>
                    <a:effectLst/>
                    <a:uLnTx/>
                    <a:uFillTx/>
                    <a:latin typeface="Calibri" panose="020F0502020204030204"/>
                    <a:cs typeface="+mn-cs"/>
                  </a:rPr>
                  <a:t>, </a:t>
                </a:r>
                <a14:m>
                  <m:oMath xmlns:m="http://schemas.openxmlformats.org/officeDocument/2006/math">
                    <m:sSub>
                      <m:sSubPr>
                        <m:ctrlP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𝑤</m:t>
                        </m:r>
                      </m:e>
                      <m:sub>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𝑗</m:t>
                        </m:r>
                      </m:sub>
                    </m:sSub>
                  </m:oMath>
                </a14:m>
                <a:r>
                  <a:rPr lang="en-US" altLang="zh-HK" dirty="0">
                    <a:solidFill>
                      <a:prstClr val="black"/>
                    </a:solidFill>
                    <a:latin typeface="Calibri" panose="020F0502020204030204"/>
                  </a:rPr>
                  <a:t>, </a:t>
                </a:r>
                <a14:m>
                  <m:oMath xmlns:m="http://schemas.openxmlformats.org/officeDocument/2006/math">
                    <m:r>
                      <a:rPr lang="en-US" altLang="zh-HK" i="1" dirty="0" smtClean="0">
                        <a:solidFill>
                          <a:prstClr val="black"/>
                        </a:solidFill>
                        <a:latin typeface="Cambria Math" panose="02040503050406030204" pitchFamily="18" charset="0"/>
                      </a:rPr>
                      <m:t>𝑡</m:t>
                    </m:r>
                  </m:oMath>
                </a14:m>
                <a:r>
                  <a:rPr kumimoji="0" lang="en-US" altLang="zh-HK" i="0" u="none" strike="noStrike" kern="1200" cap="none" spc="0" normalizeH="0" noProof="0" dirty="0">
                    <a:ln>
                      <a:noFill/>
                    </a:ln>
                    <a:solidFill>
                      <a:prstClr val="black"/>
                    </a:solidFill>
                    <a:effectLst/>
                    <a:uLnTx/>
                    <a:uFillTx/>
                    <a:latin typeface="Calibri" panose="020F0502020204030204"/>
                    <a:cs typeface="+mn-cs"/>
                  </a:rPr>
                  <a:t>) means </a:t>
                </a:r>
                <a14:m>
                  <m:oMath xmlns:m="http://schemas.openxmlformats.org/officeDocument/2006/math">
                    <m:sSub>
                      <m:sSubPr>
                        <m:ctrlP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𝑤</m:t>
                        </m:r>
                      </m:e>
                      <m:sub>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𝑗</m:t>
                        </m:r>
                      </m:sub>
                    </m:sSub>
                  </m:oMath>
                </a14:m>
                <a:r>
                  <a:rPr lang="en-US" altLang="zh-HK" dirty="0">
                    <a:solidFill>
                      <a:prstClr val="black"/>
                    </a:solidFill>
                    <a:latin typeface="Calibri" panose="020F0502020204030204"/>
                  </a:rPr>
                  <a:t> is assigned to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𝑖</m:t>
                        </m:r>
                      </m:sub>
                    </m:sSub>
                  </m:oMath>
                </a14:m>
                <a:r>
                  <a:rPr lang="en-US" altLang="zh-HK" dirty="0">
                    <a:solidFill>
                      <a:prstClr val="black"/>
                    </a:solidFill>
                    <a:latin typeface="Calibri" panose="020F0502020204030204"/>
                  </a:rPr>
                  <a:t> at time </a:t>
                </a:r>
                <a14:m>
                  <m:oMath xmlns:m="http://schemas.openxmlformats.org/officeDocument/2006/math">
                    <m:r>
                      <a:rPr lang="en-US" altLang="zh-HK" i="1" dirty="0" smtClean="0">
                        <a:solidFill>
                          <a:prstClr val="black"/>
                        </a:solidFill>
                        <a:latin typeface="Cambria Math" panose="02040503050406030204" pitchFamily="18" charset="0"/>
                      </a:rPr>
                      <m:t>𝑡</m:t>
                    </m:r>
                  </m:oMath>
                </a14:m>
                <a:r>
                  <a:rPr lang="en-US" altLang="zh-HK" dirty="0">
                    <a:solidFill>
                      <a:prstClr val="black"/>
                    </a:solidFill>
                    <a:latin typeface="Calibri" panose="020F0502020204030204"/>
                  </a:rPr>
                  <a:t>. The cost of a match is calculated by (</a:t>
                </a:r>
                <a14:m>
                  <m:oMath xmlns:m="http://schemas.openxmlformats.org/officeDocument/2006/math">
                    <m:r>
                      <a:rPr lang="en-US" altLang="zh-HK" i="1" dirty="0" smtClean="0">
                        <a:solidFill>
                          <a:prstClr val="black"/>
                        </a:solidFill>
                        <a:latin typeface="Cambria Math" panose="02040503050406030204" pitchFamily="18" charset="0"/>
                      </a:rPr>
                      <m:t>𝑡</m:t>
                    </m:r>
                    <m:r>
                      <a:rPr lang="en-US" altLang="zh-HK" i="1" dirty="0" smtClean="0">
                        <a:solidFill>
                          <a:prstClr val="black"/>
                        </a:solidFill>
                        <a:latin typeface="Cambria Math" panose="02040503050406030204" pitchFamily="18" charset="0"/>
                      </a:rPr>
                      <m:t>−</m:t>
                    </m:r>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𝑟</m:t>
                        </m:r>
                      </m:e>
                      <m:sub>
                        <m:r>
                          <a:rPr lang="en-US" altLang="zh-HK" i="1" dirty="0" err="1" smtClean="0">
                            <a:solidFill>
                              <a:prstClr val="black"/>
                            </a:solidFill>
                            <a:latin typeface="Cambria Math" panose="02040503050406030204" pitchFamily="18" charset="0"/>
                          </a:rPr>
                          <m:t>𝑖</m:t>
                        </m:r>
                      </m:sub>
                    </m:sSub>
                    <m:r>
                      <a:rPr lang="en-US" altLang="zh-HK" i="1" dirty="0" err="1" smtClean="0">
                        <a:solidFill>
                          <a:prstClr val="black"/>
                        </a:solidFill>
                        <a:latin typeface="Cambria Math" panose="02040503050406030204" pitchFamily="18" charset="0"/>
                      </a:rPr>
                      <m:t>.</m:t>
                    </m:r>
                    <m:r>
                      <a:rPr lang="en-US" altLang="zh-HK" i="1" dirty="0" err="1" smtClean="0">
                        <a:solidFill>
                          <a:prstClr val="black"/>
                        </a:solidFill>
                        <a:latin typeface="Cambria Math" panose="02040503050406030204" pitchFamily="18" charset="0"/>
                      </a:rPr>
                      <m:t>𝑡</m:t>
                    </m:r>
                  </m:oMath>
                </a14:m>
                <a:r>
                  <a:rPr lang="en-US" altLang="zh-HK" dirty="0">
                    <a:solidFill>
                      <a:prstClr val="black"/>
                    </a:solidFill>
                    <a:latin typeface="Calibri" panose="020F0502020204030204"/>
                  </a:rPr>
                  <a:t>) + </a:t>
                </a:r>
                <a14:m>
                  <m:oMath xmlns:m="http://schemas.openxmlformats.org/officeDocument/2006/math">
                    <m:r>
                      <a:rPr lang="en-US" altLang="zh-HK" i="1" dirty="0" smtClean="0">
                        <a:solidFill>
                          <a:prstClr val="black"/>
                        </a:solidFill>
                        <a:latin typeface="Cambria Math" panose="02040503050406030204" pitchFamily="18" charset="0"/>
                      </a:rPr>
                      <m:t>𝑡</m:t>
                    </m:r>
                  </m:oMath>
                </a14:m>
                <a:r>
                  <a:rPr lang="en-US" altLang="zh-HK" dirty="0">
                    <a:solidFill>
                      <a:prstClr val="black"/>
                    </a:solidFill>
                    <a:latin typeface="Calibri" panose="020F0502020204030204"/>
                  </a:rPr>
                  <a:t>(</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𝑖</m:t>
                        </m:r>
                      </m:sub>
                    </m:sSub>
                    <m:r>
                      <a:rPr lang="en-US" altLang="zh-HK" i="1" dirty="0" smtClean="0">
                        <a:solidFill>
                          <a:prstClr val="black"/>
                        </a:solidFill>
                        <a:latin typeface="Cambria Math" panose="02040503050406030204" pitchFamily="18" charset="0"/>
                      </a:rPr>
                      <m:t>, </m:t>
                    </m:r>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𝑤</m:t>
                        </m:r>
                      </m:e>
                      <m:sub>
                        <m:r>
                          <a:rPr lang="en-US" altLang="zh-HK" i="1" dirty="0" err="1" smtClean="0">
                            <a:solidFill>
                              <a:prstClr val="black"/>
                            </a:solidFill>
                            <a:latin typeface="Cambria Math" panose="02040503050406030204" pitchFamily="18" charset="0"/>
                          </a:rPr>
                          <m:t>𝑗</m:t>
                        </m:r>
                      </m:sub>
                    </m:sSub>
                  </m:oMath>
                </a14:m>
                <a:r>
                  <a:rPr lang="en-US" altLang="zh-HK" dirty="0">
                    <a:solidFill>
                      <a:prstClr val="black"/>
                    </a:solidFill>
                    <a:latin typeface="Calibri" panose="020F0502020204030204"/>
                  </a:rPr>
                  <a:t>). </a:t>
                </a:r>
                <a:endParaRPr kumimoji="0" lang="en-US" altLang="zh-HK" i="0" u="none" strike="noStrike" kern="1200" cap="none" spc="0" normalizeH="0" baseline="0" noProof="0" dirty="0">
                  <a:ln>
                    <a:noFill/>
                  </a:ln>
                  <a:solidFill>
                    <a:prstClr val="black"/>
                  </a:solidFill>
                  <a:effectLst/>
                  <a:uLnTx/>
                  <a:uFillTx/>
                  <a:latin typeface="Calibri" panose="020F0502020204030204"/>
                  <a:cs typeface="+mn-cs"/>
                </a:endParaRPr>
              </a:p>
            </p:txBody>
          </p:sp>
        </mc:Choice>
        <mc:Fallback xmlns="">
          <p:sp>
            <p:nvSpPr>
              <p:cNvPr id="6" name="Rectangle 5">
                <a:extLst>
                  <a:ext uri="{FF2B5EF4-FFF2-40B4-BE49-F238E27FC236}">
                    <a16:creationId xmlns:a16="http://schemas.microsoft.com/office/drawing/2014/main" id="{B2525191-B3C2-E043-A514-7DA71D3DA2E4}"/>
                  </a:ext>
                </a:extLst>
              </p:cNvPr>
              <p:cNvSpPr>
                <a:spLocks noRot="1" noChangeAspect="1" noMove="1" noResize="1" noEditPoints="1" noAdjustHandles="1" noChangeArrowheads="1" noChangeShapeType="1" noTextEdit="1"/>
              </p:cNvSpPr>
              <p:nvPr/>
            </p:nvSpPr>
            <p:spPr>
              <a:xfrm>
                <a:off x="2888401" y="228740"/>
                <a:ext cx="5943425" cy="646331"/>
              </a:xfrm>
              <a:prstGeom prst="rect">
                <a:avLst/>
              </a:prstGeom>
              <a:blipFill>
                <a:blip r:embed="rId4"/>
                <a:stretch>
                  <a:fillRect l="-637" t="-5556" b="-11111"/>
                </a:stretch>
              </a:blipFill>
              <a:ln>
                <a:solidFill>
                  <a:schemeClr val="tx1"/>
                </a:solidFill>
              </a:ln>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21E1EF3D-F138-9346-80ED-2F97BB428D7C}"/>
              </a:ext>
            </a:extLst>
          </p:cNvPr>
          <p:cNvCxnSpPr>
            <a:cxnSpLocks/>
          </p:cNvCxnSpPr>
          <p:nvPr/>
        </p:nvCxnSpPr>
        <p:spPr bwMode="auto">
          <a:xfrm flipV="1">
            <a:off x="6182315" y="884905"/>
            <a:ext cx="64736" cy="587845"/>
          </a:xfrm>
          <a:prstGeom prst="straightConnector1">
            <a:avLst/>
          </a:prstGeom>
          <a:ln w="76200">
            <a:solidFill>
              <a:srgbClr val="FF0000"/>
            </a:solidFill>
            <a:headEnd type="none" w="med" len="med"/>
            <a:tailEnd type="stealth"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5BB0381-2B4A-F04E-9896-930346FFBEED}"/>
              </a:ext>
            </a:extLst>
          </p:cNvPr>
          <p:cNvCxnSpPr>
            <a:cxnSpLocks/>
          </p:cNvCxnSpPr>
          <p:nvPr/>
        </p:nvCxnSpPr>
        <p:spPr bwMode="auto">
          <a:xfrm flipV="1">
            <a:off x="7315200" y="884904"/>
            <a:ext cx="97104" cy="1413234"/>
          </a:xfrm>
          <a:prstGeom prst="straightConnector1">
            <a:avLst/>
          </a:prstGeom>
          <a:ln w="76200">
            <a:solidFill>
              <a:srgbClr val="FF0000"/>
            </a:solidFill>
            <a:headEnd type="none" w="med" len="med"/>
            <a:tailEnd type="stealth" w="med"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8EE08C1-AE17-FF41-8E56-48CB1713EDA4}"/>
                  </a:ext>
                </a:extLst>
              </p:cNvPr>
              <p:cNvSpPr/>
              <p:nvPr/>
            </p:nvSpPr>
            <p:spPr>
              <a:xfrm>
                <a:off x="99389" y="3848202"/>
                <a:ext cx="8945217" cy="139235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HK" b="1" dirty="0">
                    <a:solidFill>
                      <a:prstClr val="black"/>
                    </a:solidFill>
                    <a:latin typeface="Calibri" panose="020F0502020204030204"/>
                  </a:rPr>
                  <a:t>Solution: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solidFill>
                      <a:prstClr val="black"/>
                    </a:solidFill>
                    <a:latin typeface="Calibri" panose="020F0502020204030204"/>
                  </a:rPr>
                  <a:t>Calculate a lower and upper bound of </a:t>
                </a:r>
                <a14:m>
                  <m:oMath xmlns:m="http://schemas.openxmlformats.org/officeDocument/2006/math">
                    <m:r>
                      <a:rPr lang="en-US" altLang="zh-HK" i="1" dirty="0" smtClean="0">
                        <a:solidFill>
                          <a:prstClr val="black"/>
                        </a:solidFill>
                        <a:latin typeface="Cambria Math" panose="02040503050406030204" pitchFamily="18" charset="0"/>
                      </a:rPr>
                      <m:t>𝑤</m:t>
                    </m:r>
                    <m:d>
                      <m:dPr>
                        <m:ctrlPr>
                          <a:rPr lang="en-US" altLang="zh-HK" i="1" dirty="0" smtClean="0">
                            <a:solidFill>
                              <a:prstClr val="black"/>
                            </a:solidFill>
                            <a:latin typeface="Cambria Math" panose="02040503050406030204" pitchFamily="18" charset="0"/>
                          </a:rPr>
                        </m:ctrlPr>
                      </m:dPr>
                      <m:e>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𝐵</m:t>
                            </m:r>
                          </m:e>
                          <m:sub>
                            <m:r>
                              <a:rPr lang="en-US" altLang="zh-HK" i="1" dirty="0" err="1" smtClean="0">
                                <a:solidFill>
                                  <a:prstClr val="black"/>
                                </a:solidFill>
                                <a:latin typeface="Cambria Math" panose="02040503050406030204" pitchFamily="18" charset="0"/>
                              </a:rPr>
                              <m:t>𝑘</m:t>
                            </m:r>
                          </m:sub>
                        </m:sSub>
                      </m:e>
                    </m:d>
                  </m:oMath>
                </a14:m>
                <a:r>
                  <a:rPr lang="en-US" altLang="zh-HK" dirty="0">
                    <a:solidFill>
                      <a:prstClr val="black"/>
                    </a:solidFill>
                    <a:latin typeface="Calibri" panose="020F0502020204030204"/>
                  </a:rPr>
                  <a:t>, and use the average as an estimation: </a:t>
                </a:r>
                <a14:m>
                  <m:oMath xmlns:m="http://schemas.openxmlformats.org/officeDocument/2006/math">
                    <m:r>
                      <a:rPr lang="en-US" i="1" smtClean="0">
                        <a:solidFill>
                          <a:schemeClr val="tx1"/>
                        </a:solidFill>
                        <a:latin typeface="Cambria Math" panose="02040503050406030204" pitchFamily="18" charset="0"/>
                      </a:rPr>
                      <m:t>𝜎</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e>
                    </m:d>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𝑤</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e>
                            </m:d>
                          </m:e>
                        </m:acc>
                      </m:num>
                      <m:den>
                        <m:r>
                          <a:rPr lang="en-US" i="1">
                            <a:solidFill>
                              <a:schemeClr val="tx1"/>
                            </a:solidFill>
                            <a:latin typeface="Cambria Math" panose="02040503050406030204" pitchFamily="18" charset="0"/>
                          </a:rPr>
                          <m:t>𝑊</m:t>
                        </m:r>
                      </m:den>
                    </m:f>
                    <m:r>
                      <a:rPr lang="en-US" i="1">
                        <a:solidFill>
                          <a:schemeClr val="tx1"/>
                        </a:solidFill>
                        <a:latin typeface="Cambria Math" panose="02040503050406030204" pitchFamily="18" charset="0"/>
                      </a:rPr>
                      <m:t>⌉</m:t>
                    </m:r>
                  </m:oMath>
                </a14:m>
                <a:r>
                  <a:rPr lang="en-US" dirty="0">
                    <a:solidFill>
                      <a:schemeClr val="tx1"/>
                    </a:solidFill>
                    <a:latin typeface="Calibri" panose="020F0502020204030204" pitchFamily="34" charset="0"/>
                    <a:cs typeface="Calibri" panose="020F0502020204030204" pitchFamily="34" charset="0"/>
                  </a:rPr>
                  <a:t>, where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𝑤</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e>
                        </m:d>
                      </m:e>
                    </m:acc>
                  </m:oMath>
                </a14:m>
                <a:r>
                  <a:rPr lang="en-US" dirty="0">
                    <a:solidFill>
                      <a:schemeClr val="tx1"/>
                    </a:solidFill>
                    <a:latin typeface="Calibri" panose="020F0502020204030204" pitchFamily="34" charset="0"/>
                    <a:cs typeface="Calibri" panose="020F0502020204030204" pitchFamily="34" charset="0"/>
                  </a:rPr>
                  <a:t> is the estimation, and </a:t>
                </a:r>
                <a14:m>
                  <m:oMath xmlns:m="http://schemas.openxmlformats.org/officeDocument/2006/math">
                    <m:r>
                      <a:rPr lang="en-US" i="1" dirty="0">
                        <a:solidFill>
                          <a:schemeClr val="tx1"/>
                        </a:solidFill>
                        <a:latin typeface="Cambria Math" panose="02040503050406030204" pitchFamily="18" charset="0"/>
                      </a:rPr>
                      <m:t>𝑊</m:t>
                    </m:r>
                  </m:oMath>
                </a14:m>
                <a:r>
                  <a:rPr lang="en-US" dirty="0">
                    <a:solidFill>
                      <a:schemeClr val="tx1"/>
                    </a:solidFill>
                    <a:latin typeface="Calibri" panose="020F0502020204030204" pitchFamily="34" charset="0"/>
                    <a:cs typeface="Calibri" panose="020F0502020204030204" pitchFamily="34" charset="0"/>
                  </a:rPr>
                  <a:t> is a normalize factor that can be tuned. </a:t>
                </a:r>
              </a:p>
            </p:txBody>
          </p:sp>
        </mc:Choice>
        <mc:Fallback xmlns="">
          <p:sp>
            <p:nvSpPr>
              <p:cNvPr id="20" name="Rectangle 19">
                <a:extLst>
                  <a:ext uri="{FF2B5EF4-FFF2-40B4-BE49-F238E27FC236}">
                    <a16:creationId xmlns:a16="http://schemas.microsoft.com/office/drawing/2014/main" id="{78EE08C1-AE17-FF41-8E56-48CB1713EDA4}"/>
                  </a:ext>
                </a:extLst>
              </p:cNvPr>
              <p:cNvSpPr>
                <a:spLocks noRot="1" noChangeAspect="1" noMove="1" noResize="1" noEditPoints="1" noAdjustHandles="1" noChangeArrowheads="1" noChangeShapeType="1" noTextEdit="1"/>
              </p:cNvSpPr>
              <p:nvPr/>
            </p:nvSpPr>
            <p:spPr>
              <a:xfrm>
                <a:off x="99389" y="3848202"/>
                <a:ext cx="8945217" cy="1392355"/>
              </a:xfrm>
              <a:prstGeom prst="rect">
                <a:avLst/>
              </a:prstGeom>
              <a:blipFill>
                <a:blip r:embed="rId5"/>
                <a:stretch>
                  <a:fillRect l="-424" b="-531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FECE713-70AF-8F47-BBD8-A0ADC633354F}"/>
                  </a:ext>
                </a:extLst>
              </p:cNvPr>
              <p:cNvSpPr/>
              <p:nvPr/>
            </p:nvSpPr>
            <p:spPr>
              <a:xfrm>
                <a:off x="99390" y="2988555"/>
                <a:ext cx="8945217" cy="79658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HK" b="1" dirty="0">
                    <a:solidFill>
                      <a:prstClr val="black"/>
                    </a:solidFill>
                    <a:latin typeface="Calibri" panose="020F0502020204030204" pitchFamily="34" charset="0"/>
                    <a:cs typeface="Calibri" panose="020F0502020204030204" pitchFamily="34" charset="0"/>
                  </a:rPr>
                  <a:t>Solution: </a:t>
                </a:r>
              </a:p>
              <a:p>
                <a:pPr marL="285750" lvl="0" indent="-285750">
                  <a:buFont typeface="Arial" panose="020B0604020202020204" pitchFamily="34" charset="0"/>
                  <a:buChar char="•"/>
                  <a:defRPr/>
                </a:pPr>
                <a:r>
                  <a:rPr lang="en-US" altLang="zh-HK" dirty="0">
                    <a:solidFill>
                      <a:prstClr val="black"/>
                    </a:solidFill>
                    <a:latin typeface="Calibri" panose="020F0502020204030204" pitchFamily="34" charset="0"/>
                    <a:cs typeface="Calibri" panose="020F0502020204030204" pitchFamily="34" charset="0"/>
                  </a:rPr>
                  <a:t>Use the longest waiting time of a request in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𝐵</m:t>
                        </m:r>
                      </m:e>
                      <m:sub>
                        <m:r>
                          <a:rPr lang="en-US" altLang="zh-HK" i="1" dirty="0" smtClean="0">
                            <a:solidFill>
                              <a:prstClr val="black"/>
                            </a:solidFill>
                            <a:latin typeface="Cambria Math" panose="02040503050406030204" pitchFamily="18" charset="0"/>
                          </a:rPr>
                          <m:t>𝑘</m:t>
                        </m:r>
                      </m:sub>
                    </m:sSub>
                  </m:oMath>
                </a14:m>
                <a:r>
                  <a:rPr lang="en-US" altLang="zh-HK" dirty="0">
                    <a:solidFill>
                      <a:prstClr val="black"/>
                    </a:solidFill>
                    <a:latin typeface="Calibri" panose="020F0502020204030204" pitchFamily="34" charset="0"/>
                    <a:cs typeface="Calibri" panose="020F0502020204030204" pitchFamily="34" charset="0"/>
                  </a:rPr>
                  <a:t> to represent: </a:t>
                </a:r>
                <a14:m>
                  <m:oMath xmlns:m="http://schemas.openxmlformats.org/officeDocument/2006/math">
                    <m:r>
                      <a:rPr lang="en-US" i="1" smtClean="0">
                        <a:solidFill>
                          <a:schemeClr val="tx1"/>
                        </a:solidFill>
                        <a:latin typeface="Cambria Math" panose="02040503050406030204" pitchFamily="18" charset="0"/>
                      </a:rPr>
                      <m:t>𝜃</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e>
                    </m:d>
                    <m:r>
                      <a:rPr lang="en-US" i="1">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max</m:t>
                            </m:r>
                          </m:e>
                          <m:li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𝑘</m:t>
                                </m:r>
                              </m:sub>
                            </m:sSub>
                          </m:lim>
                        </m:limLow>
                      </m:fName>
                      <m:e>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𝑘</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e>
                    </m:func>
                  </m:oMath>
                </a14:m>
                <a:r>
                  <a:rPr lang="en-US" altLang="zh-HK" dirty="0">
                    <a:solidFill>
                      <a:schemeClr val="tx1"/>
                    </a:solidFill>
                    <a:latin typeface="Calibri" panose="020F0502020204030204" pitchFamily="34" charset="0"/>
                    <a:cs typeface="Calibri" panose="020F0502020204030204" pitchFamily="34" charset="0"/>
                  </a:rPr>
                  <a:t> </a:t>
                </a:r>
              </a:p>
            </p:txBody>
          </p:sp>
        </mc:Choice>
        <mc:Fallback xmlns="">
          <p:sp>
            <p:nvSpPr>
              <p:cNvPr id="10" name="Rectangle 9">
                <a:extLst>
                  <a:ext uri="{FF2B5EF4-FFF2-40B4-BE49-F238E27FC236}">
                    <a16:creationId xmlns:a16="http://schemas.microsoft.com/office/drawing/2014/main" id="{EFECE713-70AF-8F47-BBD8-A0ADC633354F}"/>
                  </a:ext>
                </a:extLst>
              </p:cNvPr>
              <p:cNvSpPr>
                <a:spLocks noRot="1" noChangeAspect="1" noMove="1" noResize="1" noEditPoints="1" noAdjustHandles="1" noChangeArrowheads="1" noChangeShapeType="1" noTextEdit="1"/>
              </p:cNvSpPr>
              <p:nvPr/>
            </p:nvSpPr>
            <p:spPr>
              <a:xfrm>
                <a:off x="99390" y="2988555"/>
                <a:ext cx="8945217" cy="796582"/>
              </a:xfrm>
              <a:prstGeom prst="rect">
                <a:avLst/>
              </a:prstGeom>
              <a:blipFill>
                <a:blip r:embed="rId6"/>
                <a:stretch>
                  <a:fillRect l="-42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BD565B6-6D54-A245-B5D1-C0C6D63F976D}"/>
                  </a:ext>
                </a:extLst>
              </p:cNvPr>
              <p:cNvSpPr/>
              <p:nvPr/>
            </p:nvSpPr>
            <p:spPr>
              <a:xfrm>
                <a:off x="1149897" y="5403140"/>
                <a:ext cx="7042986" cy="646331"/>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schemeClr val="tx1"/>
                    </a:solidFill>
                    <a:latin typeface="Calibri" panose="020F0502020204030204" pitchFamily="34" charset="0"/>
                    <a:cs typeface="Calibri" panose="020F0502020204030204" pitchFamily="34" charset="0"/>
                  </a:rPr>
                  <a:t>State at time step </a:t>
                </a:r>
                <a14:m>
                  <m:oMath xmlns:m="http://schemas.openxmlformats.org/officeDocument/2006/math">
                    <m:sSub>
                      <m:sSubPr>
                        <m:ctrlPr>
                          <a:rPr lang="en-US" sz="2400" i="1" dirty="0" smtClean="0">
                            <a:solidFill>
                              <a:schemeClr val="tx1"/>
                            </a:solidFill>
                            <a:latin typeface="Cambria Math" panose="02040503050406030204" pitchFamily="18" charset="0"/>
                            <a:cs typeface="Calibri" panose="020F0502020204030204" pitchFamily="34" charset="0"/>
                          </a:rPr>
                        </m:ctrlPr>
                      </m:sSubPr>
                      <m:e>
                        <m:r>
                          <a:rPr lang="en-US" sz="2400" i="1" dirty="0" smtClean="0">
                            <a:solidFill>
                              <a:schemeClr val="tx1"/>
                            </a:solidFill>
                            <a:latin typeface="Cambria Math" panose="02040503050406030204" pitchFamily="18" charset="0"/>
                            <a:cs typeface="Calibri" panose="020F0502020204030204" pitchFamily="34" charset="0"/>
                          </a:rPr>
                          <m:t>𝑡</m:t>
                        </m:r>
                      </m:e>
                      <m:sub>
                        <m:r>
                          <a:rPr lang="en-US" sz="2400" i="1" dirty="0" smtClean="0">
                            <a:solidFill>
                              <a:schemeClr val="tx1"/>
                            </a:solidFill>
                            <a:latin typeface="Cambria Math" panose="02040503050406030204" pitchFamily="18" charset="0"/>
                            <a:cs typeface="Calibri" panose="020F0502020204030204" pitchFamily="34" charset="0"/>
                          </a:rPr>
                          <m:t>𝑘</m:t>
                        </m:r>
                      </m:sub>
                    </m:sSub>
                  </m:oMath>
                </a14:m>
                <a:r>
                  <a:rPr lang="en-US" sz="2400" dirty="0">
                    <a:solidFill>
                      <a:schemeClr val="tx1"/>
                    </a:solidFill>
                    <a:latin typeface="Calibri" panose="020F0502020204030204" pitchFamily="34" charset="0"/>
                    <a:cs typeface="Calibri" panose="020F0502020204030204" pitchFamily="34" charset="0"/>
                  </a:rPr>
                  <a:t> is defined as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a:solidFill>
                              <a:schemeClr val="tx1"/>
                            </a:solidFill>
                            <a:latin typeface="Cambria Math" panose="02040503050406030204" pitchFamily="18" charset="0"/>
                          </a:rPr>
                          <m:t>𝑠</m:t>
                        </m:r>
                      </m:e>
                      <m:sub>
                        <m:r>
                          <a:rPr lang="en-US" sz="2400" i="1" dirty="0">
                            <a:solidFill>
                              <a:schemeClr val="tx1"/>
                            </a:solidFill>
                            <a:latin typeface="Cambria Math" panose="02040503050406030204" pitchFamily="18" charset="0"/>
                          </a:rPr>
                          <m:t>𝑘</m:t>
                        </m:r>
                      </m:sub>
                    </m:sSub>
                    <m:r>
                      <a:rPr lang="en-US" sz="2400" i="1" dirty="0">
                        <a:solidFill>
                          <a:schemeClr val="tx1"/>
                        </a:solidFill>
                        <a:latin typeface="Cambria Math" panose="02040503050406030204" pitchFamily="18" charset="0"/>
                      </a:rPr>
                      <m:t>=</m:t>
                    </m:r>
                    <m:d>
                      <m:dPr>
                        <m:ctrlPr>
                          <a:rPr lang="en-US" sz="2400" i="1" dirty="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𝜃</m:t>
                        </m:r>
                        <m:d>
                          <m:dPr>
                            <m:ctrlPr>
                              <a:rPr lang="en-US" sz="2400" i="1" dirty="0">
                                <a:solidFill>
                                  <a:schemeClr val="tx1"/>
                                </a:solidFill>
                                <a:latin typeface="Cambria Math" panose="02040503050406030204" pitchFamily="18" charset="0"/>
                              </a:rPr>
                            </m:ctrlPr>
                          </m:dPr>
                          <m:e>
                            <m:sSub>
                              <m:sSubPr>
                                <m:ctrlPr>
                                  <a:rPr lang="en-US" sz="2400" i="1" dirty="0" err="1">
                                    <a:solidFill>
                                      <a:schemeClr val="tx1"/>
                                    </a:solidFill>
                                    <a:latin typeface="Cambria Math" panose="02040503050406030204" pitchFamily="18" charset="0"/>
                                  </a:rPr>
                                </m:ctrlPr>
                              </m:sSubPr>
                              <m:e>
                                <m:r>
                                  <a:rPr lang="en-US" sz="2400" i="1" dirty="0" err="1">
                                    <a:solidFill>
                                      <a:schemeClr val="tx1"/>
                                    </a:solidFill>
                                    <a:latin typeface="Cambria Math" panose="02040503050406030204" pitchFamily="18" charset="0"/>
                                  </a:rPr>
                                  <m:t>𝐵</m:t>
                                </m:r>
                              </m:e>
                              <m:sub>
                                <m:r>
                                  <a:rPr lang="en-US" sz="2400" i="1" dirty="0" err="1">
                                    <a:solidFill>
                                      <a:schemeClr val="tx1"/>
                                    </a:solidFill>
                                    <a:latin typeface="Cambria Math" panose="02040503050406030204" pitchFamily="18" charset="0"/>
                                  </a:rPr>
                                  <m:t>𝑘</m:t>
                                </m:r>
                              </m:sub>
                            </m:sSub>
                          </m:e>
                        </m:d>
                        <m:r>
                          <a:rPr lang="en-US" sz="2400" i="1" dirty="0">
                            <a:solidFill>
                              <a:schemeClr val="tx1"/>
                            </a:solidFill>
                            <a:latin typeface="Cambria Math" panose="02040503050406030204" pitchFamily="18" charset="0"/>
                          </a:rPr>
                          <m:t>, </m:t>
                        </m:r>
                        <m:r>
                          <a:rPr lang="en-US" sz="2400" i="1" dirty="0">
                            <a:solidFill>
                              <a:schemeClr val="tx1"/>
                            </a:solidFill>
                            <a:latin typeface="Cambria Math" panose="02040503050406030204" pitchFamily="18" charset="0"/>
                          </a:rPr>
                          <m:t>𝜎</m:t>
                        </m:r>
                        <m:d>
                          <m:dPr>
                            <m:ctrlPr>
                              <a:rPr lang="en-US" sz="2400" i="1" dirty="0">
                                <a:solidFill>
                                  <a:schemeClr val="tx1"/>
                                </a:solidFill>
                                <a:latin typeface="Cambria Math" panose="02040503050406030204" pitchFamily="18" charset="0"/>
                              </a:rPr>
                            </m:ctrlPr>
                          </m:dPr>
                          <m:e>
                            <m:sSub>
                              <m:sSubPr>
                                <m:ctrlPr>
                                  <a:rPr lang="en-US" sz="2400" i="1" dirty="0" err="1">
                                    <a:solidFill>
                                      <a:schemeClr val="tx1"/>
                                    </a:solidFill>
                                    <a:latin typeface="Cambria Math" panose="02040503050406030204" pitchFamily="18" charset="0"/>
                                  </a:rPr>
                                </m:ctrlPr>
                              </m:sSubPr>
                              <m:e>
                                <m:r>
                                  <a:rPr lang="en-US" sz="2400" i="1" dirty="0" err="1">
                                    <a:solidFill>
                                      <a:schemeClr val="tx1"/>
                                    </a:solidFill>
                                    <a:latin typeface="Cambria Math" panose="02040503050406030204" pitchFamily="18" charset="0"/>
                                  </a:rPr>
                                  <m:t>𝐵</m:t>
                                </m:r>
                              </m:e>
                              <m:sub>
                                <m:r>
                                  <a:rPr lang="en-US" sz="2400" i="1" dirty="0" err="1">
                                    <a:solidFill>
                                      <a:schemeClr val="tx1"/>
                                    </a:solidFill>
                                    <a:latin typeface="Cambria Math" panose="02040503050406030204" pitchFamily="18" charset="0"/>
                                  </a:rPr>
                                  <m:t>𝑘</m:t>
                                </m:r>
                              </m:sub>
                            </m:sSub>
                          </m:e>
                        </m:d>
                      </m:e>
                    </m:d>
                  </m:oMath>
                </a14:m>
                <a:endParaRPr kumimoji="0" lang="en-US" altLang="zh-HK" sz="24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mc:Choice>
        <mc:Fallback xmlns="">
          <p:sp>
            <p:nvSpPr>
              <p:cNvPr id="13" name="Rectangle 12">
                <a:extLst>
                  <a:ext uri="{FF2B5EF4-FFF2-40B4-BE49-F238E27FC236}">
                    <a16:creationId xmlns:a16="http://schemas.microsoft.com/office/drawing/2014/main" id="{9BD565B6-6D54-A245-B5D1-C0C6D63F976D}"/>
                  </a:ext>
                </a:extLst>
              </p:cNvPr>
              <p:cNvSpPr>
                <a:spLocks noRot="1" noChangeAspect="1" noMove="1" noResize="1" noEditPoints="1" noAdjustHandles="1" noChangeArrowheads="1" noChangeShapeType="1" noTextEdit="1"/>
              </p:cNvSpPr>
              <p:nvPr/>
            </p:nvSpPr>
            <p:spPr>
              <a:xfrm>
                <a:off x="1149897" y="5403140"/>
                <a:ext cx="7042986" cy="646331"/>
              </a:xfrm>
              <a:prstGeom prst="rect">
                <a:avLst/>
              </a:prstGeom>
              <a:blipFill>
                <a:blip r:embed="rId7"/>
                <a:stretch>
                  <a:fillRect l="-1075" b="-555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71074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1" y="875071"/>
            <a:ext cx="8856207" cy="5175210"/>
          </a:xfrm>
        </p:spPr>
        <p:txBody>
          <a:bodyPr/>
          <a:lstStyle/>
          <a:p>
            <a:r>
              <a:rPr lang="en-US" dirty="0"/>
              <a:t>MDP – Action</a:t>
            </a:r>
          </a:p>
          <a:p>
            <a:pPr lvl="1"/>
            <a:r>
              <a:rPr lang="en-US" dirty="0"/>
              <a:t>Decide whether to perform matching; </a:t>
            </a:r>
          </a:p>
          <a:p>
            <a:pPr lvl="1"/>
            <a:r>
              <a:rPr lang="en-US" dirty="0"/>
              <a:t>If yes, decide which matches to hold or finalize;</a:t>
            </a:r>
          </a:p>
          <a:p>
            <a:pPr lvl="1"/>
            <a:endParaRPr lang="en-US" dirty="0"/>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F25B2BB-FB20-7249-ABFF-A255AAA93C12}"/>
                  </a:ext>
                </a:extLst>
              </p:cNvPr>
              <p:cNvSpPr/>
              <p:nvPr/>
            </p:nvSpPr>
            <p:spPr>
              <a:xfrm>
                <a:off x="5027124" y="2572956"/>
                <a:ext cx="3918093" cy="350070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HK" i="1" dirty="0" smtClean="0">
                        <a:solidFill>
                          <a:schemeClr val="tx1"/>
                        </a:solidFill>
                        <a:latin typeface="Cambria Math" panose="02040503050406030204" pitchFamily="18" charset="0"/>
                      </a:rPr>
                      <m:t>𝑙</m:t>
                    </m:r>
                    <m:r>
                      <a:rPr lang="en-US" altLang="zh-HK" b="0" i="1" dirty="0" smtClean="0">
                        <a:solidFill>
                          <a:schemeClr val="tx1"/>
                        </a:solidFill>
                        <a:latin typeface="Cambria Math" panose="02040503050406030204" pitchFamily="18" charset="0"/>
                      </a:rPr>
                      <m:t>∈[0,</m:t>
                    </m:r>
                    <m:r>
                      <a:rPr lang="en-US" altLang="zh-HK" b="0" i="1" dirty="0" smtClean="0">
                        <a:solidFill>
                          <a:schemeClr val="tx1"/>
                        </a:solidFill>
                        <a:latin typeface="Cambria Math" panose="02040503050406030204" pitchFamily="18" charset="0"/>
                      </a:rPr>
                      <m:t>𝐷</m:t>
                    </m:r>
                    <m:r>
                      <a:rPr lang="en-US" altLang="zh-HK" b="0" i="1" dirty="0" smtClean="0">
                        <a:solidFill>
                          <a:schemeClr val="tx1"/>
                        </a:solidFill>
                        <a:latin typeface="Cambria Math" panose="02040503050406030204" pitchFamily="18" charset="0"/>
                      </a:rPr>
                      <m:t>]</m:t>
                    </m:r>
                  </m:oMath>
                </a14:m>
                <a:r>
                  <a:rPr lang="en-US" altLang="zh-HK" dirty="0">
                    <a:solidFill>
                      <a:schemeClr val="tx1"/>
                    </a:solidFill>
                    <a:latin typeface="Calibri" panose="020F0502020204030204"/>
                  </a:rPr>
                  <a:t> is the action, where </a:t>
                </a:r>
                <a14:m>
                  <m:oMath xmlns:m="http://schemas.openxmlformats.org/officeDocument/2006/math">
                    <m:r>
                      <a:rPr lang="en-US" altLang="zh-HK" i="1" dirty="0" smtClean="0">
                        <a:solidFill>
                          <a:schemeClr val="tx1"/>
                        </a:solidFill>
                        <a:latin typeface="Cambria Math" panose="02040503050406030204" pitchFamily="18" charset="0"/>
                      </a:rPr>
                      <m:t>𝐷</m:t>
                    </m:r>
                  </m:oMath>
                </a14:m>
                <a:r>
                  <a:rPr lang="en-US" altLang="zh-HK" dirty="0">
                    <a:solidFill>
                      <a:schemeClr val="tx1"/>
                    </a:solidFill>
                    <a:latin typeface="Calibri" panose="020F0502020204030204"/>
                  </a:rPr>
                  <a:t> is a hyperparameter that can be tuned.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dirty="0">
                  <a:solidFill>
                    <a:schemeClr val="tx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b="1" dirty="0">
                    <a:solidFill>
                      <a:schemeClr val="tx1"/>
                    </a:solidFill>
                    <a:latin typeface="Calibri" panose="020F0502020204030204"/>
                  </a:rPr>
                  <a:t>Case 1 (wait)</a:t>
                </a:r>
                <a:r>
                  <a:rPr lang="en-US" altLang="zh-HK" dirty="0">
                    <a:solidFill>
                      <a:schemeClr val="tx1"/>
                    </a:solidFill>
                    <a:latin typeface="Calibri" panose="020F0502020204030204"/>
                  </a:rPr>
                  <a:t>: </a:t>
                </a:r>
                <a14:m>
                  <m:oMath xmlns:m="http://schemas.openxmlformats.org/officeDocument/2006/math">
                    <m:r>
                      <a:rPr lang="en-US" altLang="zh-HK" i="1" dirty="0" smtClean="0">
                        <a:solidFill>
                          <a:schemeClr val="tx1"/>
                        </a:solidFill>
                        <a:latin typeface="Cambria Math" panose="02040503050406030204" pitchFamily="18" charset="0"/>
                      </a:rPr>
                      <m:t>𝑙</m:t>
                    </m:r>
                    <m:r>
                      <a:rPr lang="en-US" altLang="zh-HK" i="1" dirty="0">
                        <a:solidFill>
                          <a:schemeClr val="tx1"/>
                        </a:solidFill>
                        <a:latin typeface="Cambria Math" panose="02040503050406030204" pitchFamily="18" charset="0"/>
                      </a:rPr>
                      <m:t> </m:t>
                    </m:r>
                    <m:r>
                      <a:rPr lang="en-US" altLang="zh-HK" i="1" dirty="0" smtClean="0">
                        <a:solidFill>
                          <a:schemeClr val="tx1"/>
                        </a:solidFill>
                        <a:latin typeface="Cambria Math" panose="02040503050406030204" pitchFamily="18" charset="0"/>
                      </a:rPr>
                      <m:t>&gt;</m:t>
                    </m:r>
                    <m:r>
                      <a:rPr lang="en-US" altLang="zh-HK" i="1" dirty="0" smtClean="0">
                        <a:solidFill>
                          <a:schemeClr val="tx1"/>
                        </a:solidFill>
                        <a:latin typeface="Cambria Math" panose="02040503050406030204" pitchFamily="18" charset="0"/>
                      </a:rPr>
                      <m:t>𝜃</m:t>
                    </m:r>
                    <m:d>
                      <m:dPr>
                        <m:ctrlPr>
                          <a:rPr lang="en-US" altLang="zh-HK" i="1" dirty="0" smtClean="0">
                            <a:solidFill>
                              <a:schemeClr val="tx1"/>
                            </a:solidFill>
                            <a:latin typeface="Cambria Math" panose="02040503050406030204" pitchFamily="18" charset="0"/>
                          </a:rPr>
                        </m:ctrlPr>
                      </m:dPr>
                      <m:e>
                        <m:sSub>
                          <m:sSubPr>
                            <m:ctrlPr>
                              <a:rPr lang="en-US" altLang="zh-HK" i="1" dirty="0" err="1" smtClean="0">
                                <a:solidFill>
                                  <a:schemeClr val="tx1"/>
                                </a:solidFill>
                                <a:latin typeface="Cambria Math" panose="02040503050406030204" pitchFamily="18" charset="0"/>
                              </a:rPr>
                            </m:ctrlPr>
                          </m:sSubPr>
                          <m:e>
                            <m:r>
                              <a:rPr lang="en-US" altLang="zh-HK" i="1" dirty="0" err="1" smtClean="0">
                                <a:solidFill>
                                  <a:schemeClr val="tx1"/>
                                </a:solidFill>
                                <a:latin typeface="Cambria Math" panose="02040503050406030204" pitchFamily="18" charset="0"/>
                              </a:rPr>
                              <m:t>𝐵</m:t>
                            </m:r>
                          </m:e>
                          <m:sub>
                            <m:r>
                              <a:rPr lang="en-US" altLang="zh-HK" i="1" dirty="0" err="1" smtClean="0">
                                <a:solidFill>
                                  <a:schemeClr val="tx1"/>
                                </a:solidFill>
                                <a:latin typeface="Cambria Math" panose="02040503050406030204" pitchFamily="18" charset="0"/>
                              </a:rPr>
                              <m:t>𝑘</m:t>
                            </m:r>
                          </m:sub>
                        </m:sSub>
                      </m:e>
                    </m:d>
                    <m:r>
                      <a:rPr lang="en-US" altLang="zh-HK" b="0" i="0" dirty="0" smtClean="0">
                        <a:solidFill>
                          <a:schemeClr val="tx1"/>
                        </a:solidFill>
                        <a:latin typeface="Cambria Math" panose="02040503050406030204" pitchFamily="18" charset="0"/>
                      </a:rPr>
                      <m:t>.</m:t>
                    </m:r>
                  </m:oMath>
                </a14:m>
                <a:r>
                  <a:rPr lang="en-US" altLang="zh-HK" dirty="0">
                    <a:solidFill>
                      <a:schemeClr val="tx1"/>
                    </a:solidFill>
                    <a:latin typeface="Calibri" panose="020F0502020204030204"/>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solidFill>
                      <a:schemeClr val="tx1"/>
                    </a:solidFill>
                    <a:latin typeface="Calibri" panose="020F0502020204030204"/>
                  </a:rPr>
                  <a:t>Don’t perform matching;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solidFill>
                      <a:schemeClr val="tx1"/>
                    </a:solidFill>
                    <a:latin typeface="Calibri" panose="020F0502020204030204"/>
                  </a:rPr>
                  <a:t>Wait till the next time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dirty="0">
                  <a:solidFill>
                    <a:schemeClr val="tx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b="1" dirty="0">
                    <a:solidFill>
                      <a:schemeClr val="tx1"/>
                    </a:solidFill>
                    <a:latin typeface="Calibri" panose="020F0502020204030204"/>
                  </a:rPr>
                  <a:t>Case 2 (match &amp; hold)</a:t>
                </a:r>
                <a:r>
                  <a:rPr lang="en-US" altLang="zh-HK" dirty="0">
                    <a:solidFill>
                      <a:schemeClr val="tx1"/>
                    </a:solidFill>
                    <a:latin typeface="Calibri" panose="020F0502020204030204"/>
                  </a:rPr>
                  <a:t>: </a:t>
                </a:r>
                <a14:m>
                  <m:oMath xmlns:m="http://schemas.openxmlformats.org/officeDocument/2006/math">
                    <m:r>
                      <a:rPr lang="en-US" altLang="zh-HK" i="1" dirty="0" smtClean="0">
                        <a:solidFill>
                          <a:schemeClr val="tx1"/>
                        </a:solidFill>
                        <a:latin typeface="Cambria Math" panose="02040503050406030204" pitchFamily="18" charset="0"/>
                      </a:rPr>
                      <m:t>𝑙</m:t>
                    </m:r>
                    <m:r>
                      <a:rPr lang="en-US" altLang="zh-HK" i="1" dirty="0" smtClean="0">
                        <a:solidFill>
                          <a:schemeClr val="tx1"/>
                        </a:solidFill>
                        <a:latin typeface="Cambria Math" panose="02040503050406030204" pitchFamily="18" charset="0"/>
                      </a:rPr>
                      <m:t>≤</m:t>
                    </m:r>
                    <m:r>
                      <a:rPr lang="en-US" altLang="zh-HK" i="1" dirty="0" smtClean="0">
                        <a:solidFill>
                          <a:schemeClr val="tx1"/>
                        </a:solidFill>
                        <a:latin typeface="Cambria Math" panose="02040503050406030204" pitchFamily="18" charset="0"/>
                      </a:rPr>
                      <m:t>𝜃</m:t>
                    </m:r>
                    <m:d>
                      <m:dPr>
                        <m:ctrlPr>
                          <a:rPr lang="en-US" altLang="zh-HK" i="1" dirty="0" smtClean="0">
                            <a:solidFill>
                              <a:schemeClr val="tx1"/>
                            </a:solidFill>
                            <a:latin typeface="Cambria Math" panose="02040503050406030204" pitchFamily="18" charset="0"/>
                          </a:rPr>
                        </m:ctrlPr>
                      </m:dPr>
                      <m:e>
                        <m:sSub>
                          <m:sSubPr>
                            <m:ctrlPr>
                              <a:rPr lang="en-US" altLang="zh-HK" i="1" dirty="0" err="1" smtClean="0">
                                <a:solidFill>
                                  <a:schemeClr val="tx1"/>
                                </a:solidFill>
                                <a:latin typeface="Cambria Math" panose="02040503050406030204" pitchFamily="18" charset="0"/>
                              </a:rPr>
                            </m:ctrlPr>
                          </m:sSubPr>
                          <m:e>
                            <m:r>
                              <a:rPr lang="en-US" altLang="zh-HK" i="1" dirty="0" err="1" smtClean="0">
                                <a:solidFill>
                                  <a:schemeClr val="tx1"/>
                                </a:solidFill>
                                <a:latin typeface="Cambria Math" panose="02040503050406030204" pitchFamily="18" charset="0"/>
                              </a:rPr>
                              <m:t>𝐵</m:t>
                            </m:r>
                          </m:e>
                          <m:sub>
                            <m:r>
                              <a:rPr lang="en-US" altLang="zh-HK" i="1" dirty="0" err="1" smtClean="0">
                                <a:solidFill>
                                  <a:schemeClr val="tx1"/>
                                </a:solidFill>
                                <a:latin typeface="Cambria Math" panose="02040503050406030204" pitchFamily="18" charset="0"/>
                              </a:rPr>
                              <m:t>𝑘</m:t>
                            </m:r>
                          </m:sub>
                        </m:sSub>
                      </m:e>
                    </m:d>
                    <m:r>
                      <a:rPr lang="en-US" altLang="zh-HK" b="0" i="1" dirty="0" smtClean="0">
                        <a:solidFill>
                          <a:schemeClr val="tx1"/>
                        </a:solidFill>
                        <a:latin typeface="Cambria Math" panose="02040503050406030204" pitchFamily="18" charset="0"/>
                      </a:rPr>
                      <m:t>.</m:t>
                    </m:r>
                  </m:oMath>
                </a14:m>
                <a:r>
                  <a:rPr lang="en-US" altLang="zh-HK" dirty="0">
                    <a:solidFill>
                      <a:schemeClr val="tx1"/>
                    </a:solidFill>
                    <a:latin typeface="Calibri" panose="020F0502020204030204"/>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solidFill>
                      <a:schemeClr val="tx1"/>
                    </a:solidFill>
                    <a:latin typeface="Calibri" panose="020F0502020204030204"/>
                  </a:rPr>
                  <a:t>Perform matching;</a:t>
                </a:r>
              </a:p>
              <a:p>
                <a:pPr marL="285750" lvl="0" indent="-285750">
                  <a:buFont typeface="Arial" panose="020B0604020202020204" pitchFamily="34" charset="0"/>
                  <a:buChar char="•"/>
                  <a:defRPr/>
                </a:pPr>
                <a:r>
                  <a:rPr lang="en-US" altLang="zh-HK" dirty="0">
                    <a:solidFill>
                      <a:schemeClr val="tx1"/>
                    </a:solidFill>
                    <a:latin typeface="Calibri" panose="020F0502020204030204"/>
                  </a:rPr>
                  <a:t>Hold the matches with the requests </a:t>
                </a:r>
                <a14:m>
                  <m:oMath xmlns:m="http://schemas.openxmlformats.org/officeDocument/2006/math">
                    <m:sSub>
                      <m:sSubPr>
                        <m:ctrlPr>
                          <a:rPr lang="en-US" altLang="zh-HK" i="1" dirty="0" smtClean="0">
                            <a:solidFill>
                              <a:schemeClr val="tx1"/>
                            </a:solidFill>
                            <a:latin typeface="Cambria Math" panose="02040503050406030204" pitchFamily="18" charset="0"/>
                          </a:rPr>
                        </m:ctrlPr>
                      </m:sSubPr>
                      <m:e>
                        <m:r>
                          <a:rPr lang="en-US" altLang="zh-HK" i="1" dirty="0" smtClean="0">
                            <a:solidFill>
                              <a:schemeClr val="tx1"/>
                            </a:solidFill>
                            <a:latin typeface="Cambria Math" panose="02040503050406030204" pitchFamily="18" charset="0"/>
                          </a:rPr>
                          <m:t>𝑟</m:t>
                        </m:r>
                      </m:e>
                      <m:sub>
                        <m:r>
                          <a:rPr lang="en-US" altLang="zh-HK" i="1" dirty="0" smtClean="0">
                            <a:solidFill>
                              <a:schemeClr val="tx1"/>
                            </a:solidFill>
                            <a:latin typeface="Cambria Math" panose="02040503050406030204" pitchFamily="18" charset="0"/>
                          </a:rPr>
                          <m:t>𝑖</m:t>
                        </m:r>
                      </m:sub>
                    </m:sSub>
                  </m:oMath>
                </a14:m>
                <a:r>
                  <a:rPr lang="en-US" altLang="zh-HK" dirty="0">
                    <a:solidFill>
                      <a:schemeClr val="tx1"/>
                    </a:solidFill>
                    <a:latin typeface="Calibri" panose="020F0502020204030204"/>
                  </a:rPr>
                  <a:t> such that </a:t>
                </a:r>
                <a14:m>
                  <m:oMath xmlns:m="http://schemas.openxmlformats.org/officeDocument/2006/math">
                    <m:sSub>
                      <m:sSubPr>
                        <m:ctrlPr>
                          <a:rPr lang="en-US" altLang="zh-HK" i="1" dirty="0">
                            <a:solidFill>
                              <a:schemeClr val="tx1"/>
                            </a:solidFill>
                            <a:latin typeface="Cambria Math" panose="02040503050406030204" pitchFamily="18" charset="0"/>
                          </a:rPr>
                        </m:ctrlPr>
                      </m:sSubPr>
                      <m:e>
                        <m:r>
                          <a:rPr lang="en-US" altLang="zh-HK" i="1" dirty="0" err="1">
                            <a:solidFill>
                              <a:schemeClr val="tx1"/>
                            </a:solidFill>
                            <a:latin typeface="Cambria Math" panose="02040503050406030204" pitchFamily="18" charset="0"/>
                          </a:rPr>
                          <m:t>𝑡</m:t>
                        </m:r>
                      </m:e>
                      <m:sub>
                        <m:r>
                          <a:rPr lang="en-US" altLang="zh-HK" i="1" dirty="0" err="1">
                            <a:solidFill>
                              <a:schemeClr val="tx1"/>
                            </a:solidFill>
                            <a:latin typeface="Cambria Math" panose="02040503050406030204" pitchFamily="18" charset="0"/>
                          </a:rPr>
                          <m:t>𝑘</m:t>
                        </m:r>
                      </m:sub>
                    </m:sSub>
                    <m:r>
                      <a:rPr lang="en-US" altLang="zh-HK" i="1" dirty="0" smtClean="0">
                        <a:solidFill>
                          <a:schemeClr val="tx1"/>
                        </a:solidFill>
                        <a:latin typeface="Cambria Math" panose="02040503050406030204" pitchFamily="18" charset="0"/>
                      </a:rPr>
                      <m:t>−</m:t>
                    </m:r>
                    <m:r>
                      <a:rPr lang="en-US" altLang="zh-HK" i="1" dirty="0">
                        <a:solidFill>
                          <a:schemeClr val="tx1"/>
                        </a:solidFill>
                        <a:latin typeface="Cambria Math" panose="02040503050406030204" pitchFamily="18" charset="0"/>
                      </a:rPr>
                      <m:t>𝑙</m:t>
                    </m:r>
                    <m:r>
                      <a:rPr lang="en-US" altLang="zh-HK" b="0" i="1" dirty="0" smtClean="0">
                        <a:solidFill>
                          <a:schemeClr val="tx1"/>
                        </a:solidFill>
                        <a:latin typeface="Cambria Math" panose="02040503050406030204" pitchFamily="18" charset="0"/>
                      </a:rPr>
                      <m:t>&lt;</m:t>
                    </m:r>
                    <m:sSub>
                      <m:sSubPr>
                        <m:ctrlPr>
                          <a:rPr lang="en-US" altLang="zh-HK" b="0" i="1" dirty="0" smtClean="0">
                            <a:solidFill>
                              <a:schemeClr val="tx1"/>
                            </a:solidFill>
                            <a:latin typeface="Cambria Math" panose="02040503050406030204" pitchFamily="18" charset="0"/>
                          </a:rPr>
                        </m:ctrlPr>
                      </m:sSubPr>
                      <m:e>
                        <m:r>
                          <a:rPr lang="en-US" altLang="zh-HK" b="0" i="1" dirty="0" smtClean="0">
                            <a:solidFill>
                              <a:schemeClr val="tx1"/>
                            </a:solidFill>
                            <a:latin typeface="Cambria Math" panose="02040503050406030204" pitchFamily="18" charset="0"/>
                          </a:rPr>
                          <m:t>𝑟</m:t>
                        </m:r>
                      </m:e>
                      <m:sub>
                        <m:r>
                          <a:rPr lang="en-US" altLang="zh-HK" b="0" i="1" dirty="0" smtClean="0">
                            <a:solidFill>
                              <a:schemeClr val="tx1"/>
                            </a:solidFill>
                            <a:latin typeface="Cambria Math" panose="02040503050406030204" pitchFamily="18" charset="0"/>
                          </a:rPr>
                          <m:t>𝑖</m:t>
                        </m:r>
                      </m:sub>
                    </m:sSub>
                    <m:r>
                      <a:rPr lang="en-US" altLang="zh-HK" b="0" i="1" dirty="0" smtClean="0">
                        <a:solidFill>
                          <a:schemeClr val="tx1"/>
                        </a:solidFill>
                        <a:latin typeface="Cambria Math" panose="02040503050406030204" pitchFamily="18" charset="0"/>
                      </a:rPr>
                      <m:t>.</m:t>
                    </m:r>
                    <m:r>
                      <a:rPr lang="en-US" altLang="zh-HK" b="0" i="1" dirty="0" smtClean="0">
                        <a:solidFill>
                          <a:schemeClr val="tx1"/>
                        </a:solidFill>
                        <a:latin typeface="Cambria Math" panose="02040503050406030204" pitchFamily="18" charset="0"/>
                      </a:rPr>
                      <m:t>𝑡</m:t>
                    </m:r>
                    <m:r>
                      <a:rPr lang="en-US" altLang="zh-HK" b="0" i="1" dirty="0" smtClean="0">
                        <a:solidFill>
                          <a:schemeClr val="tx1"/>
                        </a:solidFill>
                        <a:latin typeface="Cambria Math" panose="02040503050406030204" pitchFamily="18" charset="0"/>
                      </a:rPr>
                      <m:t>≤</m:t>
                    </m:r>
                    <m:sSub>
                      <m:sSubPr>
                        <m:ctrlPr>
                          <a:rPr lang="en-US" altLang="zh-HK" b="0" i="1" dirty="0" smtClean="0">
                            <a:solidFill>
                              <a:schemeClr val="tx1"/>
                            </a:solidFill>
                            <a:latin typeface="Cambria Math" panose="02040503050406030204" pitchFamily="18" charset="0"/>
                          </a:rPr>
                        </m:ctrlPr>
                      </m:sSubPr>
                      <m:e>
                        <m:r>
                          <a:rPr lang="en-US" altLang="zh-HK" b="0" i="1" dirty="0" smtClean="0">
                            <a:solidFill>
                              <a:schemeClr val="tx1"/>
                            </a:solidFill>
                            <a:latin typeface="Cambria Math" panose="02040503050406030204" pitchFamily="18" charset="0"/>
                          </a:rPr>
                          <m:t>𝑡</m:t>
                        </m:r>
                      </m:e>
                      <m:sub>
                        <m:r>
                          <a:rPr lang="en-US" altLang="zh-HK" b="0" i="1" dirty="0" smtClean="0">
                            <a:solidFill>
                              <a:schemeClr val="tx1"/>
                            </a:solidFill>
                            <a:latin typeface="Cambria Math" panose="02040503050406030204" pitchFamily="18" charset="0"/>
                          </a:rPr>
                          <m:t>𝑘</m:t>
                        </m:r>
                      </m:sub>
                    </m:sSub>
                  </m:oMath>
                </a14:m>
                <a:r>
                  <a:rPr lang="en-US" altLang="zh-HK" dirty="0">
                    <a:solidFill>
                      <a:schemeClr val="tx1"/>
                    </a:solidFill>
                    <a:latin typeface="Calibri" panose="020F0502020204030204"/>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solidFill>
                      <a:schemeClr val="tx1"/>
                    </a:solidFill>
                    <a:latin typeface="Calibri" panose="020F0502020204030204"/>
                  </a:rPr>
                  <a:t>Finalize all other matches. </a:t>
                </a:r>
              </a:p>
            </p:txBody>
          </p:sp>
        </mc:Choice>
        <mc:Fallback xmlns="">
          <p:sp>
            <p:nvSpPr>
              <p:cNvPr id="11" name="Rectangle 10">
                <a:extLst>
                  <a:ext uri="{FF2B5EF4-FFF2-40B4-BE49-F238E27FC236}">
                    <a16:creationId xmlns:a16="http://schemas.microsoft.com/office/drawing/2014/main" id="{8F25B2BB-FB20-7249-ABFF-A255AAA93C12}"/>
                  </a:ext>
                </a:extLst>
              </p:cNvPr>
              <p:cNvSpPr>
                <a:spLocks noRot="1" noChangeAspect="1" noMove="1" noResize="1" noEditPoints="1" noAdjustHandles="1" noChangeArrowheads="1" noChangeShapeType="1" noTextEdit="1"/>
              </p:cNvSpPr>
              <p:nvPr/>
            </p:nvSpPr>
            <p:spPr>
              <a:xfrm>
                <a:off x="5027124" y="2572956"/>
                <a:ext cx="3918093" cy="3500707"/>
              </a:xfrm>
              <a:prstGeom prst="rect">
                <a:avLst/>
              </a:prstGeom>
              <a:blipFill>
                <a:blip r:embed="rId3"/>
                <a:stretch>
                  <a:fillRect l="-1286" b="-358"/>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BB0EA08F-3FD4-A546-AAA9-1A4E722D2B04}"/>
              </a:ext>
            </a:extLst>
          </p:cNvPr>
          <p:cNvGrpSpPr/>
          <p:nvPr/>
        </p:nvGrpSpPr>
        <p:grpSpPr>
          <a:xfrm>
            <a:off x="783380" y="2301518"/>
            <a:ext cx="3918093" cy="3847945"/>
            <a:chOff x="783380" y="2301518"/>
            <a:chExt cx="3918093" cy="3847945"/>
          </a:xfrm>
        </p:grpSpPr>
        <p:pic>
          <p:nvPicPr>
            <p:cNvPr id="4" name="Picture 3" descr="Chart&#10;&#10;Description automatically generated">
              <a:extLst>
                <a:ext uri="{FF2B5EF4-FFF2-40B4-BE49-F238E27FC236}">
                  <a16:creationId xmlns:a16="http://schemas.microsoft.com/office/drawing/2014/main" id="{05844B71-A3B1-444E-858A-F6AB954BC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80" y="2301518"/>
              <a:ext cx="3918093" cy="2021791"/>
            </a:xfrm>
            <a:prstGeom prst="rect">
              <a:avLst/>
            </a:prstGeom>
          </p:spPr>
        </p:pic>
        <p:pic>
          <p:nvPicPr>
            <p:cNvPr id="16" name="Picture 15" descr="Diagram&#10;&#10;Description automatically generated">
              <a:extLst>
                <a:ext uri="{FF2B5EF4-FFF2-40B4-BE49-F238E27FC236}">
                  <a16:creationId xmlns:a16="http://schemas.microsoft.com/office/drawing/2014/main" id="{96C38DCC-1AEF-1F47-A772-0995E12B2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80" y="4319006"/>
              <a:ext cx="3788620" cy="1830457"/>
            </a:xfrm>
            <a:prstGeom prst="rect">
              <a:avLst/>
            </a:prstGeom>
          </p:spPr>
        </p:pic>
      </p:grpSp>
    </p:spTree>
    <p:extLst>
      <p:ext uri="{BB962C8B-B14F-4D97-AF65-F5344CB8AC3E}">
        <p14:creationId xmlns:p14="http://schemas.microsoft.com/office/powerpoint/2010/main" val="307992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782" y="875071"/>
                <a:ext cx="8414276" cy="5175210"/>
              </a:xfrm>
            </p:spPr>
            <p:txBody>
              <a:bodyPr/>
              <a:lstStyle/>
              <a:p>
                <a:r>
                  <a:rPr lang="en-US" dirty="0"/>
                  <a:t>MDP – Reward</a:t>
                </a:r>
              </a:p>
              <a:p>
                <a:pPr lvl="1"/>
                <a:r>
                  <a:rPr lang="en-US" dirty="0"/>
                  <a:t>Calculate the bottleneck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r>
                          <a:rPr lang="en-US" b="0" i="1" dirty="0" smtClean="0">
                            <a:latin typeface="Cambria Math" panose="02040503050406030204" pitchFamily="18" charset="0"/>
                          </a:rPr>
                          <m:t>𝑘</m:t>
                        </m:r>
                      </m:sub>
                    </m:sSub>
                  </m:oMath>
                </a14:m>
                <a:r>
                  <a:rPr lang="en-US" dirty="0"/>
                  <a:t> till now;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782" y="875071"/>
                <a:ext cx="8414276" cy="5175210"/>
              </a:xfrm>
              <a:blipFill>
                <a:blip r:embed="rId3"/>
                <a:stretch>
                  <a:fillRect l="-1205" t="-1471"/>
                </a:stretch>
              </a:blipFill>
            </p:spPr>
            <p:txBody>
              <a:bodyPr/>
              <a:lstStyle/>
              <a:p>
                <a:r>
                  <a:rPr lang="en-US">
                    <a:noFill/>
                  </a:rPr>
                  <a:t> </a:t>
                </a:r>
              </a:p>
            </p:txBody>
          </p:sp>
        </mc:Fallback>
      </mc:AlternateContent>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84E545F-6B6D-EE49-B54D-22DECF4C627B}"/>
                  </a:ext>
                </a:extLst>
              </p:cNvPr>
              <p:cNvSpPr/>
              <p:nvPr/>
            </p:nvSpPr>
            <p:spPr>
              <a:xfrm>
                <a:off x="4895732" y="2089606"/>
                <a:ext cx="4134979" cy="368001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HK" i="1" dirty="0" smtClean="0">
                            <a:solidFill>
                              <a:schemeClr val="tx1"/>
                            </a:solidFill>
                            <a:latin typeface="Cambria Math" panose="02040503050406030204" pitchFamily="18" charset="0"/>
                          </a:rPr>
                        </m:ctrlPr>
                      </m:sSubPr>
                      <m:e>
                        <m:r>
                          <a:rPr lang="en-US" altLang="zh-HK" i="1" dirty="0" smtClean="0">
                            <a:solidFill>
                              <a:schemeClr val="tx1"/>
                            </a:solidFill>
                            <a:latin typeface="Cambria Math" panose="02040503050406030204" pitchFamily="18" charset="0"/>
                          </a:rPr>
                          <m:t>𝑐</m:t>
                        </m:r>
                      </m:e>
                      <m:sub>
                        <m:r>
                          <a:rPr lang="en-US" altLang="zh-HK" i="1" dirty="0" smtClean="0">
                            <a:solidFill>
                              <a:schemeClr val="tx1"/>
                            </a:solidFill>
                            <a:latin typeface="Cambria Math" panose="02040503050406030204" pitchFamily="18" charset="0"/>
                          </a:rPr>
                          <m:t>𝑘</m:t>
                        </m:r>
                      </m:sub>
                    </m:sSub>
                  </m:oMath>
                </a14:m>
                <a:r>
                  <a:rPr lang="en-US" altLang="zh-HK" dirty="0">
                    <a:solidFill>
                      <a:schemeClr val="tx1"/>
                    </a:solidFill>
                    <a:latin typeface="Calibri" panose="020F0502020204030204"/>
                  </a:rPr>
                  <a:t> (resp. </a:t>
                </a:r>
                <a14:m>
                  <m:oMath xmlns:m="http://schemas.openxmlformats.org/officeDocument/2006/math">
                    <m:sSub>
                      <m:sSubPr>
                        <m:ctrlPr>
                          <a:rPr lang="en-US" altLang="zh-HK" i="1" dirty="0" smtClean="0">
                            <a:solidFill>
                              <a:schemeClr val="tx1"/>
                            </a:solidFill>
                            <a:latin typeface="Cambria Math" panose="02040503050406030204" pitchFamily="18" charset="0"/>
                          </a:rPr>
                        </m:ctrlPr>
                      </m:sSubPr>
                      <m:e>
                        <m:r>
                          <a:rPr lang="en-US" altLang="zh-HK" i="1" dirty="0" smtClean="0">
                            <a:solidFill>
                              <a:schemeClr val="tx1"/>
                            </a:solidFill>
                            <a:latin typeface="Cambria Math" panose="02040503050406030204" pitchFamily="18" charset="0"/>
                          </a:rPr>
                          <m:t>𝑐</m:t>
                        </m:r>
                      </m:e>
                      <m:sub>
                        <m:r>
                          <a:rPr lang="en-US" altLang="zh-HK" i="1" dirty="0" smtClean="0">
                            <a:solidFill>
                              <a:schemeClr val="tx1"/>
                            </a:solidFill>
                            <a:latin typeface="Cambria Math" panose="02040503050406030204" pitchFamily="18" charset="0"/>
                          </a:rPr>
                          <m:t>𝑘</m:t>
                        </m:r>
                        <m:r>
                          <a:rPr lang="en-US" altLang="zh-HK" b="0" i="1" dirty="0" smtClean="0">
                            <a:solidFill>
                              <a:schemeClr val="tx1"/>
                            </a:solidFill>
                            <a:latin typeface="Cambria Math" panose="02040503050406030204" pitchFamily="18" charset="0"/>
                          </a:rPr>
                          <m:t>+1</m:t>
                        </m:r>
                      </m:sub>
                    </m:sSub>
                  </m:oMath>
                </a14:m>
                <a:r>
                  <a:rPr lang="en-US" altLang="zh-HK" dirty="0">
                    <a:solidFill>
                      <a:schemeClr val="tx1"/>
                    </a:solidFill>
                    <a:latin typeface="Calibri" panose="020F0502020204030204"/>
                  </a:rPr>
                  <a:t>) is the maximum cost of a match in the matching before (resp. after) the action </a:t>
                </a:r>
                <a14:m>
                  <m:oMath xmlns:m="http://schemas.openxmlformats.org/officeDocument/2006/math">
                    <m:sSub>
                      <m:sSubPr>
                        <m:ctrlPr>
                          <a:rPr lang="en-US" altLang="zh-HK" i="1" dirty="0" smtClean="0">
                            <a:solidFill>
                              <a:schemeClr val="tx1"/>
                            </a:solidFill>
                            <a:latin typeface="Cambria Math" panose="02040503050406030204" pitchFamily="18" charset="0"/>
                          </a:rPr>
                        </m:ctrlPr>
                      </m:sSubPr>
                      <m:e>
                        <m:r>
                          <a:rPr lang="en-US" altLang="zh-HK" i="1" dirty="0" smtClean="0">
                            <a:solidFill>
                              <a:schemeClr val="tx1"/>
                            </a:solidFill>
                            <a:latin typeface="Cambria Math" panose="02040503050406030204" pitchFamily="18" charset="0"/>
                          </a:rPr>
                          <m:t>𝑎</m:t>
                        </m:r>
                      </m:e>
                      <m:sub>
                        <m:r>
                          <a:rPr lang="en-US" altLang="zh-HK" i="1" dirty="0" smtClean="0">
                            <a:solidFill>
                              <a:schemeClr val="tx1"/>
                            </a:solidFill>
                            <a:latin typeface="Cambria Math" panose="02040503050406030204" pitchFamily="18" charset="0"/>
                          </a:rPr>
                          <m:t>𝑘</m:t>
                        </m:r>
                      </m:sub>
                    </m:sSub>
                    <m:r>
                      <a:rPr lang="en-US" altLang="zh-HK" b="0" i="1" dirty="0" smtClean="0">
                        <a:solidFill>
                          <a:schemeClr val="tx1"/>
                        </a:solidFill>
                        <a:latin typeface="Cambria Math" panose="02040503050406030204" pitchFamily="18" charset="0"/>
                      </a:rPr>
                      <m:t>=</m:t>
                    </m:r>
                    <m:r>
                      <a:rPr lang="en-US" altLang="zh-HK" b="0" i="1" dirty="0" smtClean="0">
                        <a:solidFill>
                          <a:schemeClr val="tx1"/>
                        </a:solidFill>
                        <a:latin typeface="Cambria Math" panose="02040503050406030204" pitchFamily="18" charset="0"/>
                      </a:rPr>
                      <m:t>𝑙</m:t>
                    </m:r>
                  </m:oMath>
                </a14:m>
                <a:r>
                  <a:rPr lang="en-US" altLang="zh-HK" dirty="0">
                    <a:solidFill>
                      <a:schemeClr val="tx1"/>
                    </a:solidFill>
                    <a:latin typeface="Calibri" panose="020F0502020204030204"/>
                  </a:rPr>
                  <a:t> is taken. </a:t>
                </a:r>
                <a14:m>
                  <m:oMath xmlns:m="http://schemas.openxmlformats.org/officeDocument/2006/math">
                    <m:sSub>
                      <m:sSubPr>
                        <m:ctrlPr>
                          <a:rPr lang="en-US" altLang="zh-HK" i="1" dirty="0" smtClean="0">
                            <a:solidFill>
                              <a:schemeClr val="tx1"/>
                            </a:solidFill>
                            <a:latin typeface="Cambria Math" panose="02040503050406030204" pitchFamily="18" charset="0"/>
                          </a:rPr>
                        </m:ctrlPr>
                      </m:sSubPr>
                      <m:e>
                        <m:r>
                          <a:rPr lang="en-US" altLang="zh-HK" b="0" i="1" dirty="0" smtClean="0">
                            <a:solidFill>
                              <a:schemeClr val="tx1"/>
                            </a:solidFill>
                            <a:latin typeface="Cambria Math" panose="02040503050406030204" pitchFamily="18" charset="0"/>
                          </a:rPr>
                          <m:t>𝑐</m:t>
                        </m:r>
                      </m:e>
                      <m:sub>
                        <m:r>
                          <a:rPr lang="en-US" altLang="zh-HK" i="1" dirty="0" smtClean="0">
                            <a:solidFill>
                              <a:schemeClr val="tx1"/>
                            </a:solidFill>
                            <a:latin typeface="Cambria Math" panose="02040503050406030204" pitchFamily="18" charset="0"/>
                          </a:rPr>
                          <m:t>1</m:t>
                        </m:r>
                      </m:sub>
                    </m:sSub>
                  </m:oMath>
                </a14:m>
                <a:r>
                  <a:rPr lang="en-US" altLang="zh-HK" dirty="0">
                    <a:solidFill>
                      <a:schemeClr val="tx1"/>
                    </a:solidFill>
                    <a:latin typeface="Calibri" panose="020F0502020204030204"/>
                  </a:rPr>
                  <a:t> is the offline optimal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i="1" dirty="0">
                  <a:solidFill>
                    <a:schemeClr val="tx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HK" i="1" dirty="0" smtClean="0">
                        <a:solidFill>
                          <a:schemeClr val="tx1"/>
                        </a:solidFill>
                        <a:latin typeface="Cambria Math" panose="02040503050406030204" pitchFamily="18" charset="0"/>
                      </a:rPr>
                      <m:t>𝑐𝑛𝑡</m:t>
                    </m:r>
                  </m:oMath>
                </a14:m>
                <a:r>
                  <a:rPr lang="en-US" altLang="zh-HK" dirty="0">
                    <a:solidFill>
                      <a:schemeClr val="tx1"/>
                    </a:solidFill>
                    <a:latin typeface="Calibri" panose="020F0502020204030204"/>
                  </a:rPr>
                  <a:t> is the number of consecutive time steps where we have </a:t>
                </a:r>
                <a14:m>
                  <m:oMath xmlns:m="http://schemas.openxmlformats.org/officeDocument/2006/math">
                    <m:r>
                      <a:rPr lang="en-US" altLang="zh-HK" i="1" dirty="0" smtClean="0">
                        <a:solidFill>
                          <a:schemeClr val="tx1"/>
                        </a:solidFill>
                        <a:latin typeface="Cambria Math" panose="02040503050406030204" pitchFamily="18" charset="0"/>
                      </a:rPr>
                      <m:t>𝑙</m:t>
                    </m:r>
                    <m:r>
                      <a:rPr lang="en-US" altLang="zh-HK" i="1" dirty="0" smtClean="0">
                        <a:solidFill>
                          <a:schemeClr val="tx1"/>
                        </a:solidFill>
                        <a:latin typeface="Cambria Math" panose="02040503050406030204" pitchFamily="18" charset="0"/>
                      </a:rPr>
                      <m:t>&gt;</m:t>
                    </m:r>
                    <m:r>
                      <a:rPr lang="en-US" altLang="zh-HK" i="1" dirty="0" smtClean="0">
                        <a:solidFill>
                          <a:schemeClr val="tx1"/>
                        </a:solidFill>
                        <a:latin typeface="Cambria Math" panose="02040503050406030204" pitchFamily="18" charset="0"/>
                      </a:rPr>
                      <m:t>𝜃</m:t>
                    </m:r>
                    <m:d>
                      <m:dPr>
                        <m:ctrlPr>
                          <a:rPr lang="en-US" altLang="zh-HK" i="1" dirty="0" smtClean="0">
                            <a:solidFill>
                              <a:schemeClr val="tx1"/>
                            </a:solidFill>
                            <a:latin typeface="Cambria Math" panose="02040503050406030204" pitchFamily="18" charset="0"/>
                          </a:rPr>
                        </m:ctrlPr>
                      </m:dPr>
                      <m:e>
                        <m:sSub>
                          <m:sSubPr>
                            <m:ctrlPr>
                              <a:rPr lang="en-US" altLang="zh-HK" i="1" dirty="0" err="1" smtClean="0">
                                <a:solidFill>
                                  <a:schemeClr val="tx1"/>
                                </a:solidFill>
                                <a:latin typeface="Cambria Math" panose="02040503050406030204" pitchFamily="18" charset="0"/>
                              </a:rPr>
                            </m:ctrlPr>
                          </m:sSubPr>
                          <m:e>
                            <m:r>
                              <a:rPr lang="en-US" altLang="zh-HK" i="1" dirty="0" err="1" smtClean="0">
                                <a:solidFill>
                                  <a:schemeClr val="tx1"/>
                                </a:solidFill>
                                <a:latin typeface="Cambria Math" panose="02040503050406030204" pitchFamily="18" charset="0"/>
                              </a:rPr>
                              <m:t>𝐵</m:t>
                            </m:r>
                          </m:e>
                          <m:sub>
                            <m:r>
                              <a:rPr lang="en-US" altLang="zh-HK" i="1" dirty="0" err="1" smtClean="0">
                                <a:solidFill>
                                  <a:schemeClr val="tx1"/>
                                </a:solidFill>
                                <a:latin typeface="Cambria Math" panose="02040503050406030204" pitchFamily="18" charset="0"/>
                              </a:rPr>
                              <m:t>𝑘</m:t>
                            </m:r>
                          </m:sub>
                        </m:sSub>
                      </m:e>
                    </m:d>
                  </m:oMath>
                </a14:m>
                <a:r>
                  <a:rPr lang="en-US" altLang="zh-HK" dirty="0">
                    <a:solidFill>
                      <a:schemeClr val="tx1"/>
                    </a:solidFill>
                    <a:latin typeface="Calibri" panose="020F0502020204030204"/>
                  </a:rPr>
                  <a:t> before </a:t>
                </a:r>
                <a14:m>
                  <m:oMath xmlns:m="http://schemas.openxmlformats.org/officeDocument/2006/math">
                    <m:sSub>
                      <m:sSubPr>
                        <m:ctrlPr>
                          <a:rPr lang="en-US" altLang="zh-HK" i="1" dirty="0" smtClean="0">
                            <a:solidFill>
                              <a:schemeClr val="tx1"/>
                            </a:solidFill>
                            <a:latin typeface="Cambria Math" panose="02040503050406030204" pitchFamily="18" charset="0"/>
                          </a:rPr>
                        </m:ctrlPr>
                      </m:sSubPr>
                      <m:e>
                        <m:r>
                          <a:rPr lang="en-US" altLang="zh-HK" i="1" dirty="0" smtClean="0">
                            <a:solidFill>
                              <a:schemeClr val="tx1"/>
                            </a:solidFill>
                            <a:latin typeface="Cambria Math" panose="02040503050406030204" pitchFamily="18" charset="0"/>
                          </a:rPr>
                          <m:t>𝑡</m:t>
                        </m:r>
                      </m:e>
                      <m:sub>
                        <m:r>
                          <a:rPr lang="en-US" altLang="zh-HK" i="1" dirty="0" smtClean="0">
                            <a:solidFill>
                              <a:schemeClr val="tx1"/>
                            </a:solidFill>
                            <a:latin typeface="Cambria Math" panose="02040503050406030204" pitchFamily="18" charset="0"/>
                          </a:rPr>
                          <m:t>𝑘</m:t>
                        </m:r>
                      </m:sub>
                    </m:sSub>
                  </m:oMath>
                </a14:m>
                <a:r>
                  <a:rPr lang="en-US" altLang="zh-HK" dirty="0">
                    <a:solidFill>
                      <a:schemeClr val="tx1"/>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dirty="0">
                  <a:solidFill>
                    <a:schemeClr val="tx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b="1" dirty="0">
                    <a:solidFill>
                      <a:schemeClr val="tx1"/>
                    </a:solidFill>
                    <a:latin typeface="Calibri" panose="020F0502020204030204"/>
                  </a:rPr>
                  <a:t>Case 1 (wait)</a:t>
                </a:r>
                <a:r>
                  <a:rPr lang="en-US" altLang="zh-HK" dirty="0">
                    <a:solidFill>
                      <a:schemeClr val="tx1"/>
                    </a:solidFill>
                    <a:latin typeface="Calibri" panose="020F0502020204030204"/>
                  </a:rPr>
                  <a:t>: </a:t>
                </a:r>
                <a14:m>
                  <m:oMath xmlns:m="http://schemas.openxmlformats.org/officeDocument/2006/math">
                    <m:r>
                      <a:rPr lang="en-US" altLang="zh-HK" i="1" dirty="0" smtClean="0">
                        <a:solidFill>
                          <a:schemeClr val="tx1"/>
                        </a:solidFill>
                        <a:latin typeface="Cambria Math" panose="02040503050406030204" pitchFamily="18" charset="0"/>
                      </a:rPr>
                      <m:t>𝑙</m:t>
                    </m:r>
                    <m:r>
                      <a:rPr lang="en-US" altLang="zh-HK" i="1" dirty="0">
                        <a:solidFill>
                          <a:schemeClr val="tx1"/>
                        </a:solidFill>
                        <a:latin typeface="Cambria Math" panose="02040503050406030204" pitchFamily="18" charset="0"/>
                      </a:rPr>
                      <m:t> </m:t>
                    </m:r>
                    <m:r>
                      <a:rPr lang="en-US" altLang="zh-HK" i="1" dirty="0" smtClean="0">
                        <a:solidFill>
                          <a:schemeClr val="tx1"/>
                        </a:solidFill>
                        <a:latin typeface="Cambria Math" panose="02040503050406030204" pitchFamily="18" charset="0"/>
                      </a:rPr>
                      <m:t>&gt;</m:t>
                    </m:r>
                    <m:r>
                      <a:rPr lang="en-US" altLang="zh-HK" i="1" dirty="0" smtClean="0">
                        <a:solidFill>
                          <a:schemeClr val="tx1"/>
                        </a:solidFill>
                        <a:latin typeface="Cambria Math" panose="02040503050406030204" pitchFamily="18" charset="0"/>
                      </a:rPr>
                      <m:t>𝜃</m:t>
                    </m:r>
                    <m:d>
                      <m:dPr>
                        <m:ctrlPr>
                          <a:rPr lang="en-US" altLang="zh-HK" i="1" dirty="0" smtClean="0">
                            <a:solidFill>
                              <a:schemeClr val="tx1"/>
                            </a:solidFill>
                            <a:latin typeface="Cambria Math" panose="02040503050406030204" pitchFamily="18" charset="0"/>
                          </a:rPr>
                        </m:ctrlPr>
                      </m:dPr>
                      <m:e>
                        <m:sSub>
                          <m:sSubPr>
                            <m:ctrlPr>
                              <a:rPr lang="en-US" altLang="zh-HK" i="1" dirty="0" err="1" smtClean="0">
                                <a:solidFill>
                                  <a:schemeClr val="tx1"/>
                                </a:solidFill>
                                <a:latin typeface="Cambria Math" panose="02040503050406030204" pitchFamily="18" charset="0"/>
                              </a:rPr>
                            </m:ctrlPr>
                          </m:sSubPr>
                          <m:e>
                            <m:r>
                              <a:rPr lang="en-US" altLang="zh-HK" i="1" dirty="0" err="1" smtClean="0">
                                <a:solidFill>
                                  <a:schemeClr val="tx1"/>
                                </a:solidFill>
                                <a:latin typeface="Cambria Math" panose="02040503050406030204" pitchFamily="18" charset="0"/>
                              </a:rPr>
                              <m:t>𝐵</m:t>
                            </m:r>
                          </m:e>
                          <m:sub>
                            <m:r>
                              <a:rPr lang="en-US" altLang="zh-HK" i="1" dirty="0" err="1" smtClean="0">
                                <a:solidFill>
                                  <a:schemeClr val="tx1"/>
                                </a:solidFill>
                                <a:latin typeface="Cambria Math" panose="02040503050406030204" pitchFamily="18" charset="0"/>
                              </a:rPr>
                              <m:t>𝑘</m:t>
                            </m:r>
                          </m:sub>
                        </m:sSub>
                      </m:e>
                    </m:d>
                    <m:r>
                      <a:rPr lang="en-US" altLang="zh-HK" b="0" i="0" dirty="0" smtClean="0">
                        <a:solidFill>
                          <a:schemeClr val="tx1"/>
                        </a:solidFill>
                        <a:latin typeface="Cambria Math" panose="02040503050406030204" pitchFamily="18" charset="0"/>
                      </a:rPr>
                      <m:t>.</m:t>
                    </m:r>
                  </m:oMath>
                </a14:m>
                <a:r>
                  <a:rPr lang="en-US" altLang="zh-HK" dirty="0">
                    <a:solidFill>
                      <a:schemeClr val="tx1"/>
                    </a:solidFill>
                    <a:latin typeface="Calibri" panose="020F0502020204030204"/>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solidFill>
                      <a:schemeClr val="tx1"/>
                    </a:solidFill>
                    <a:latin typeface="Calibri" panose="020F0502020204030204"/>
                  </a:rPr>
                  <a:t>Reward </a:t>
                </a:r>
                <a14:m>
                  <m:oMath xmlns:m="http://schemas.openxmlformats.org/officeDocument/2006/math">
                    <m:sSub>
                      <m:sSubPr>
                        <m:ctrlPr>
                          <a:rPr lang="en-US" altLang="zh-HK" i="1" dirty="0" smtClean="0">
                            <a:solidFill>
                              <a:schemeClr val="tx1"/>
                            </a:solidFill>
                            <a:latin typeface="Cambria Math" panose="02040503050406030204" pitchFamily="18" charset="0"/>
                          </a:rPr>
                        </m:ctrlPr>
                      </m:sSubPr>
                      <m:e>
                        <m:r>
                          <a:rPr lang="en-US" altLang="zh-HK" i="1" dirty="0" smtClean="0">
                            <a:solidFill>
                              <a:schemeClr val="tx1"/>
                            </a:solidFill>
                            <a:latin typeface="Cambria Math" panose="02040503050406030204" pitchFamily="18" charset="0"/>
                          </a:rPr>
                          <m:t>𝑟</m:t>
                        </m:r>
                      </m:e>
                      <m:sub>
                        <m:r>
                          <a:rPr lang="en-US" altLang="zh-HK" i="1" dirty="0" smtClean="0">
                            <a:solidFill>
                              <a:schemeClr val="tx1"/>
                            </a:solidFill>
                            <a:latin typeface="Cambria Math" panose="02040503050406030204" pitchFamily="18" charset="0"/>
                          </a:rPr>
                          <m:t>𝑘</m:t>
                        </m:r>
                      </m:sub>
                    </m:sSub>
                    <m:r>
                      <a:rPr lang="en-US" altLang="zh-HK" i="1" dirty="0" smtClean="0">
                        <a:solidFill>
                          <a:schemeClr val="tx1"/>
                        </a:solidFill>
                        <a:latin typeface="Cambria Math" panose="02040503050406030204" pitchFamily="18" charset="0"/>
                      </a:rPr>
                      <m:t>=−</m:t>
                    </m:r>
                    <m:r>
                      <a:rPr lang="en-US" altLang="zh-HK" i="1" dirty="0">
                        <a:solidFill>
                          <a:schemeClr val="tx1"/>
                        </a:solidFill>
                        <a:latin typeface="Cambria Math" panose="02040503050406030204" pitchFamily="18" charset="0"/>
                      </a:rPr>
                      <m:t>1</m:t>
                    </m:r>
                  </m:oMath>
                </a14:m>
                <a:r>
                  <a:rPr lang="en-US" altLang="zh-HK" dirty="0">
                    <a:solidFill>
                      <a:schemeClr val="tx1"/>
                    </a:solidFill>
                    <a:latin typeface="Calibri" panose="020F0502020204030204"/>
                  </a:rPr>
                  <a:t>;</a:t>
                </a:r>
              </a:p>
              <a:p>
                <a:pPr marR="0" lvl="0" algn="l" defTabSz="914400" rtl="0" eaLnBrk="1" fontAlgn="auto" latinLnBrk="0" hangingPunct="1">
                  <a:lnSpc>
                    <a:spcPct val="100000"/>
                  </a:lnSpc>
                  <a:spcBef>
                    <a:spcPts val="0"/>
                  </a:spcBef>
                  <a:spcAft>
                    <a:spcPts val="0"/>
                  </a:spcAft>
                  <a:buClrTx/>
                  <a:buSzTx/>
                  <a:tabLst/>
                  <a:defRPr/>
                </a:pPr>
                <a:endParaRPr lang="en-US" altLang="zh-HK" dirty="0">
                  <a:solidFill>
                    <a:schemeClr val="tx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b="1" dirty="0">
                    <a:solidFill>
                      <a:schemeClr val="tx1"/>
                    </a:solidFill>
                    <a:latin typeface="Calibri" panose="020F0502020204030204"/>
                  </a:rPr>
                  <a:t>Case 2 (match &amp; hold)</a:t>
                </a:r>
                <a:r>
                  <a:rPr lang="en-US" altLang="zh-HK" dirty="0">
                    <a:solidFill>
                      <a:schemeClr val="tx1"/>
                    </a:solidFill>
                    <a:latin typeface="Calibri" panose="020F0502020204030204"/>
                  </a:rPr>
                  <a:t>: </a:t>
                </a:r>
                <a14:m>
                  <m:oMath xmlns:m="http://schemas.openxmlformats.org/officeDocument/2006/math">
                    <m:r>
                      <a:rPr lang="en-US" altLang="zh-HK" i="1" dirty="0" smtClean="0">
                        <a:solidFill>
                          <a:schemeClr val="tx1"/>
                        </a:solidFill>
                        <a:latin typeface="Cambria Math" panose="02040503050406030204" pitchFamily="18" charset="0"/>
                      </a:rPr>
                      <m:t>𝑙</m:t>
                    </m:r>
                    <m:r>
                      <a:rPr lang="en-US" altLang="zh-HK" i="1" dirty="0" smtClean="0">
                        <a:solidFill>
                          <a:schemeClr val="tx1"/>
                        </a:solidFill>
                        <a:latin typeface="Cambria Math" panose="02040503050406030204" pitchFamily="18" charset="0"/>
                      </a:rPr>
                      <m:t>≤</m:t>
                    </m:r>
                    <m:r>
                      <a:rPr lang="en-US" altLang="zh-HK" i="1" dirty="0" smtClean="0">
                        <a:solidFill>
                          <a:schemeClr val="tx1"/>
                        </a:solidFill>
                        <a:latin typeface="Cambria Math" panose="02040503050406030204" pitchFamily="18" charset="0"/>
                      </a:rPr>
                      <m:t>𝜃</m:t>
                    </m:r>
                    <m:d>
                      <m:dPr>
                        <m:ctrlPr>
                          <a:rPr lang="en-US" altLang="zh-HK" i="1" dirty="0" smtClean="0">
                            <a:solidFill>
                              <a:schemeClr val="tx1"/>
                            </a:solidFill>
                            <a:latin typeface="Cambria Math" panose="02040503050406030204" pitchFamily="18" charset="0"/>
                          </a:rPr>
                        </m:ctrlPr>
                      </m:dPr>
                      <m:e>
                        <m:sSub>
                          <m:sSubPr>
                            <m:ctrlPr>
                              <a:rPr lang="en-US" altLang="zh-HK" i="1" dirty="0" err="1" smtClean="0">
                                <a:solidFill>
                                  <a:schemeClr val="tx1"/>
                                </a:solidFill>
                                <a:latin typeface="Cambria Math" panose="02040503050406030204" pitchFamily="18" charset="0"/>
                              </a:rPr>
                            </m:ctrlPr>
                          </m:sSubPr>
                          <m:e>
                            <m:r>
                              <a:rPr lang="en-US" altLang="zh-HK" i="1" dirty="0" err="1" smtClean="0">
                                <a:solidFill>
                                  <a:schemeClr val="tx1"/>
                                </a:solidFill>
                                <a:latin typeface="Cambria Math" panose="02040503050406030204" pitchFamily="18" charset="0"/>
                              </a:rPr>
                              <m:t>𝐵</m:t>
                            </m:r>
                          </m:e>
                          <m:sub>
                            <m:r>
                              <a:rPr lang="en-US" altLang="zh-HK" i="1" dirty="0" err="1" smtClean="0">
                                <a:solidFill>
                                  <a:schemeClr val="tx1"/>
                                </a:solidFill>
                                <a:latin typeface="Cambria Math" panose="02040503050406030204" pitchFamily="18" charset="0"/>
                              </a:rPr>
                              <m:t>𝑘</m:t>
                            </m:r>
                          </m:sub>
                        </m:sSub>
                      </m:e>
                    </m:d>
                    <m:r>
                      <a:rPr lang="en-US" altLang="zh-HK" b="0" i="1" dirty="0" smtClean="0">
                        <a:solidFill>
                          <a:schemeClr val="tx1"/>
                        </a:solidFill>
                        <a:latin typeface="Cambria Math" panose="02040503050406030204" pitchFamily="18" charset="0"/>
                      </a:rPr>
                      <m:t>.</m:t>
                    </m:r>
                  </m:oMath>
                </a14:m>
                <a:r>
                  <a:rPr lang="en-US" altLang="zh-HK" dirty="0">
                    <a:solidFill>
                      <a:schemeClr val="tx1"/>
                    </a:solidFill>
                    <a:latin typeface="Calibri" panose="020F0502020204030204"/>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solidFill>
                      <a:schemeClr val="tx1"/>
                    </a:solidFill>
                    <a:latin typeface="Calibri" panose="020F0502020204030204"/>
                  </a:rPr>
                  <a:t>Reward </a:t>
                </a:r>
                <a14:m>
                  <m:oMath xmlns:m="http://schemas.openxmlformats.org/officeDocument/2006/math">
                    <m:sSub>
                      <m:sSubPr>
                        <m:ctrlPr>
                          <a:rPr lang="en-US" altLang="zh-HK" i="1" dirty="0" smtClean="0">
                            <a:solidFill>
                              <a:schemeClr val="tx1"/>
                            </a:solidFill>
                            <a:latin typeface="Cambria Math" panose="02040503050406030204" pitchFamily="18" charset="0"/>
                          </a:rPr>
                        </m:ctrlPr>
                      </m:sSubPr>
                      <m:e>
                        <m:r>
                          <a:rPr lang="en-US" altLang="zh-HK" i="1" dirty="0" smtClean="0">
                            <a:solidFill>
                              <a:schemeClr val="tx1"/>
                            </a:solidFill>
                            <a:latin typeface="Cambria Math" panose="02040503050406030204" pitchFamily="18" charset="0"/>
                          </a:rPr>
                          <m:t>𝑟</m:t>
                        </m:r>
                      </m:e>
                      <m:sub>
                        <m:r>
                          <a:rPr lang="en-US" altLang="zh-HK" i="1" dirty="0" smtClean="0">
                            <a:solidFill>
                              <a:schemeClr val="tx1"/>
                            </a:solidFill>
                            <a:latin typeface="Cambria Math" panose="02040503050406030204" pitchFamily="18" charset="0"/>
                          </a:rPr>
                          <m:t>𝑘</m:t>
                        </m:r>
                      </m:sub>
                    </m:sSub>
                    <m:r>
                      <a:rPr lang="en-US" altLang="zh-HK" i="1" dirty="0" smtClean="0">
                        <a:solidFill>
                          <a:schemeClr val="tx1"/>
                        </a:solidFill>
                        <a:latin typeface="Cambria Math" panose="02040503050406030204" pitchFamily="18" charset="0"/>
                      </a:rPr>
                      <m:t>=</m:t>
                    </m:r>
                    <m:d>
                      <m:dPr>
                        <m:ctrlPr>
                          <a:rPr lang="en-US" altLang="zh-HK" i="1" dirty="0" smtClean="0">
                            <a:solidFill>
                              <a:schemeClr val="tx1"/>
                            </a:solidFill>
                            <a:latin typeface="Cambria Math" panose="02040503050406030204" pitchFamily="18" charset="0"/>
                          </a:rPr>
                        </m:ctrlPr>
                      </m:dPr>
                      <m:e>
                        <m:sSub>
                          <m:sSubPr>
                            <m:ctrlPr>
                              <a:rPr lang="en-US" altLang="zh-HK" i="1" dirty="0" smtClean="0">
                                <a:solidFill>
                                  <a:schemeClr val="tx1"/>
                                </a:solidFill>
                                <a:latin typeface="Cambria Math" panose="02040503050406030204" pitchFamily="18" charset="0"/>
                              </a:rPr>
                            </m:ctrlPr>
                          </m:sSubPr>
                          <m:e>
                            <m:r>
                              <a:rPr lang="en-US" altLang="zh-HK" i="1" dirty="0" smtClean="0">
                                <a:solidFill>
                                  <a:schemeClr val="tx1"/>
                                </a:solidFill>
                                <a:latin typeface="Cambria Math" panose="02040503050406030204" pitchFamily="18" charset="0"/>
                              </a:rPr>
                              <m:t>𝑐</m:t>
                            </m:r>
                          </m:e>
                          <m:sub>
                            <m:r>
                              <a:rPr lang="en-US" altLang="zh-HK" i="1" dirty="0" smtClean="0">
                                <a:solidFill>
                                  <a:schemeClr val="tx1"/>
                                </a:solidFill>
                                <a:latin typeface="Cambria Math" panose="02040503050406030204" pitchFamily="18" charset="0"/>
                              </a:rPr>
                              <m:t>𝑘</m:t>
                            </m:r>
                          </m:sub>
                        </m:sSub>
                        <m:r>
                          <a:rPr lang="en-US" altLang="zh-HK" i="1" dirty="0" smtClean="0">
                            <a:solidFill>
                              <a:schemeClr val="tx1"/>
                            </a:solidFill>
                            <a:latin typeface="Cambria Math" panose="02040503050406030204" pitchFamily="18" charset="0"/>
                          </a:rPr>
                          <m:t>−</m:t>
                        </m:r>
                        <m:sSub>
                          <m:sSubPr>
                            <m:ctrlPr>
                              <a:rPr lang="en-US" altLang="zh-HK" i="1" dirty="0" smtClean="0">
                                <a:solidFill>
                                  <a:schemeClr val="tx1"/>
                                </a:solidFill>
                                <a:latin typeface="Cambria Math" panose="02040503050406030204" pitchFamily="18" charset="0"/>
                              </a:rPr>
                            </m:ctrlPr>
                          </m:sSubPr>
                          <m:e>
                            <m:r>
                              <a:rPr lang="en-US" altLang="zh-HK" i="1" dirty="0" smtClean="0">
                                <a:solidFill>
                                  <a:schemeClr val="tx1"/>
                                </a:solidFill>
                                <a:latin typeface="Cambria Math" panose="02040503050406030204" pitchFamily="18" charset="0"/>
                              </a:rPr>
                              <m:t>𝑐</m:t>
                            </m:r>
                          </m:e>
                          <m:sub>
                            <m:r>
                              <a:rPr lang="en-US" altLang="zh-HK" i="1" dirty="0" smtClean="0">
                                <a:solidFill>
                                  <a:schemeClr val="tx1"/>
                                </a:solidFill>
                                <a:latin typeface="Cambria Math" panose="02040503050406030204" pitchFamily="18" charset="0"/>
                              </a:rPr>
                              <m:t>𝑘</m:t>
                            </m:r>
                            <m:r>
                              <a:rPr lang="en-US" altLang="zh-HK" b="0" i="1" dirty="0" smtClean="0">
                                <a:solidFill>
                                  <a:schemeClr val="tx1"/>
                                </a:solidFill>
                                <a:latin typeface="Cambria Math" panose="02040503050406030204" pitchFamily="18" charset="0"/>
                              </a:rPr>
                              <m:t>+1</m:t>
                            </m:r>
                          </m:sub>
                        </m:sSub>
                      </m:e>
                    </m:d>
                    <m:r>
                      <a:rPr lang="en-US" altLang="zh-HK" i="1" dirty="0" smtClean="0">
                        <a:solidFill>
                          <a:schemeClr val="tx1"/>
                        </a:solidFill>
                        <a:latin typeface="Cambria Math" panose="02040503050406030204" pitchFamily="18" charset="0"/>
                      </a:rPr>
                      <m:t>+</m:t>
                    </m:r>
                    <m:r>
                      <a:rPr lang="en-US" altLang="zh-HK" i="1" dirty="0" err="1" smtClean="0">
                        <a:solidFill>
                          <a:schemeClr val="tx1"/>
                        </a:solidFill>
                        <a:latin typeface="Cambria Math" panose="02040503050406030204" pitchFamily="18" charset="0"/>
                      </a:rPr>
                      <m:t>𝑐𝑛𝑡</m:t>
                    </m:r>
                  </m:oMath>
                </a14:m>
                <a:endParaRPr lang="en-US" altLang="zh-HK" dirty="0">
                  <a:solidFill>
                    <a:schemeClr val="tx1"/>
                  </a:solidFill>
                  <a:latin typeface="Calibri" panose="020F0502020204030204"/>
                </a:endParaRPr>
              </a:p>
            </p:txBody>
          </p:sp>
        </mc:Choice>
        <mc:Fallback xmlns="">
          <p:sp>
            <p:nvSpPr>
              <p:cNvPr id="6" name="Rectangle 5">
                <a:extLst>
                  <a:ext uri="{FF2B5EF4-FFF2-40B4-BE49-F238E27FC236}">
                    <a16:creationId xmlns:a16="http://schemas.microsoft.com/office/drawing/2014/main" id="{384E545F-6B6D-EE49-B54D-22DECF4C627B}"/>
                  </a:ext>
                </a:extLst>
              </p:cNvPr>
              <p:cNvSpPr>
                <a:spLocks noRot="1" noChangeAspect="1" noMove="1" noResize="1" noEditPoints="1" noAdjustHandles="1" noChangeArrowheads="1" noChangeShapeType="1" noTextEdit="1"/>
              </p:cNvSpPr>
              <p:nvPr/>
            </p:nvSpPr>
            <p:spPr>
              <a:xfrm>
                <a:off x="4895732" y="2089606"/>
                <a:ext cx="4134979" cy="3680015"/>
              </a:xfrm>
              <a:prstGeom prst="rect">
                <a:avLst/>
              </a:prstGeom>
              <a:blipFill>
                <a:blip r:embed="rId4"/>
                <a:stretch>
                  <a:fillRect l="-915" r="-915" b="-2048"/>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4E72F5DC-FD81-4D46-A3AF-D994419A068A}"/>
              </a:ext>
            </a:extLst>
          </p:cNvPr>
          <p:cNvGrpSpPr/>
          <p:nvPr/>
        </p:nvGrpSpPr>
        <p:grpSpPr>
          <a:xfrm>
            <a:off x="775288" y="1921676"/>
            <a:ext cx="3918093" cy="3847945"/>
            <a:chOff x="783380" y="2301518"/>
            <a:chExt cx="3918093" cy="3847945"/>
          </a:xfrm>
        </p:grpSpPr>
        <p:pic>
          <p:nvPicPr>
            <p:cNvPr id="18" name="Picture 17" descr="Chart&#10;&#10;Description automatically generated">
              <a:extLst>
                <a:ext uri="{FF2B5EF4-FFF2-40B4-BE49-F238E27FC236}">
                  <a16:creationId xmlns:a16="http://schemas.microsoft.com/office/drawing/2014/main" id="{8FA11568-6431-EB44-938E-C031654151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80" y="2301518"/>
              <a:ext cx="3918093" cy="2021791"/>
            </a:xfrm>
            <a:prstGeom prst="rect">
              <a:avLst/>
            </a:prstGeom>
          </p:spPr>
        </p:pic>
        <p:pic>
          <p:nvPicPr>
            <p:cNvPr id="19" name="Picture 18" descr="Diagram&#10;&#10;Description automatically generated">
              <a:extLst>
                <a:ext uri="{FF2B5EF4-FFF2-40B4-BE49-F238E27FC236}">
                  <a16:creationId xmlns:a16="http://schemas.microsoft.com/office/drawing/2014/main" id="{3D2D9AF6-0B5F-4B4F-A458-E45E7799A7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380" y="4319006"/>
              <a:ext cx="3788620" cy="1830457"/>
            </a:xfrm>
            <a:prstGeom prst="rect">
              <a:avLst/>
            </a:prstGeom>
          </p:spPr>
        </p:pic>
      </p:grpSp>
    </p:spTree>
    <p:extLst>
      <p:ext uri="{BB962C8B-B14F-4D97-AF65-F5344CB8AC3E}">
        <p14:creationId xmlns:p14="http://schemas.microsoft.com/office/powerpoint/2010/main" val="153052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81F8-497C-4C43-9991-F8822FDF54E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3B1965-9A4E-A946-B829-A9F35579C783}"/>
              </a:ext>
            </a:extLst>
          </p:cNvPr>
          <p:cNvSpPr>
            <a:spLocks noGrp="1"/>
          </p:cNvSpPr>
          <p:nvPr>
            <p:ph idx="1"/>
          </p:nvPr>
        </p:nvSpPr>
        <p:spPr/>
        <p:txBody>
          <a:bodyPr/>
          <a:lstStyle/>
          <a:p>
            <a:r>
              <a:rPr lang="en-US" dirty="0"/>
              <a:t>Introduction</a:t>
            </a:r>
          </a:p>
          <a:p>
            <a:r>
              <a:rPr lang="en-US" dirty="0"/>
              <a:t>Theoretical results</a:t>
            </a:r>
          </a:p>
          <a:p>
            <a:r>
              <a:rPr lang="en-US" dirty="0"/>
              <a:t>Solution</a:t>
            </a:r>
          </a:p>
          <a:p>
            <a:r>
              <a:rPr lang="en-US" dirty="0"/>
              <a:t>Experimental results</a:t>
            </a:r>
          </a:p>
          <a:p>
            <a:r>
              <a:rPr lang="en-US" dirty="0"/>
              <a:t>Conclusion</a:t>
            </a:r>
          </a:p>
        </p:txBody>
      </p:sp>
    </p:spTree>
    <p:extLst>
      <p:ext uri="{BB962C8B-B14F-4D97-AF65-F5344CB8AC3E}">
        <p14:creationId xmlns:p14="http://schemas.microsoft.com/office/powerpoint/2010/main" val="428335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782" y="875071"/>
                <a:ext cx="9908170" cy="5175210"/>
              </a:xfrm>
            </p:spPr>
            <p:txBody>
              <a:bodyPr/>
              <a:lstStyle/>
              <a:p>
                <a:r>
                  <a:rPr lang="en-US" dirty="0"/>
                  <a:t>MDP – Transition </a:t>
                </a:r>
              </a:p>
              <a:p>
                <a:pPr lvl="1"/>
                <a:r>
                  <a:rPr lang="en-US" dirty="0"/>
                  <a:t>After action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𝑘</m:t>
                        </m:r>
                      </m:sub>
                    </m:sSub>
                  </m:oMath>
                </a14:m>
                <a:r>
                  <a:rPr lang="en-US" dirty="0"/>
                  <a:t>, we will recalculate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𝑘</m:t>
                        </m:r>
                        <m:r>
                          <a:rPr lang="en-US" b="0" i="1" dirty="0" smtClean="0">
                            <a:latin typeface="Cambria Math" panose="02040503050406030204" pitchFamily="18" charset="0"/>
                          </a:rPr>
                          <m:t>+1</m:t>
                        </m:r>
                      </m:sub>
                    </m:sSub>
                  </m:oMath>
                </a14:m>
                <a:r>
                  <a:rPr lang="en-US" dirty="0"/>
                  <a:t>;</a:t>
                </a:r>
              </a:p>
              <a:p>
                <a:pPr lvl="1"/>
                <a:r>
                  <a:rPr lang="en-US" dirty="0"/>
                  <a:t>Transition probability is unknown, use Q-learning to solve.</a:t>
                </a:r>
              </a:p>
              <a:p>
                <a:r>
                  <a:rPr lang="en-US" dirty="0"/>
                  <a:t>Adaptive-H algorithm</a:t>
                </a:r>
              </a:p>
              <a:p>
                <a:pPr marL="0" indent="0">
                  <a:buNone/>
                </a:pPr>
                <a:r>
                  <a:rPr lang="en-US" sz="2400" b="1" dirty="0"/>
                  <a:t>	</a:t>
                </a:r>
                <a:r>
                  <a:rPr lang="en-US" sz="2000" b="1" dirty="0"/>
                  <a:t>for</a:t>
                </a:r>
                <a:r>
                  <a:rPr lang="en-US" sz="2000" dirty="0"/>
                  <a:t> each time step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𝑡</m:t>
                        </m:r>
                      </m:e>
                      <m:sub>
                        <m:r>
                          <a:rPr lang="en-US" sz="2000" i="1" dirty="0" smtClean="0">
                            <a:latin typeface="Cambria Math" panose="02040503050406030204" pitchFamily="18" charset="0"/>
                          </a:rPr>
                          <m:t>𝑘</m:t>
                        </m:r>
                      </m:sub>
                    </m:sSub>
                  </m:oMath>
                </a14:m>
                <a:r>
                  <a:rPr lang="en-US" sz="2000" dirty="0"/>
                  <a:t> </a:t>
                </a:r>
                <a:r>
                  <a:rPr lang="en-US" sz="2000" b="1" dirty="0"/>
                  <a:t>do</a:t>
                </a:r>
              </a:p>
              <a:p>
                <a:pPr marL="0" indent="0">
                  <a:buNone/>
                </a:pPr>
                <a:r>
                  <a:rPr lang="en-US" sz="2000" b="1" dirty="0"/>
                  <a:t>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𝐵</m:t>
                        </m:r>
                      </m:e>
                      <m:sub>
                        <m:r>
                          <a:rPr lang="en-US" sz="2000" i="1" dirty="0" smtClean="0">
                            <a:latin typeface="Cambria Math" panose="02040503050406030204" pitchFamily="18" charset="0"/>
                          </a:rPr>
                          <m:t>𝑘</m:t>
                        </m:r>
                      </m:sub>
                    </m:sSub>
                    <m:r>
                      <a:rPr lang="en-US" sz="2000" i="1" dirty="0" smtClean="0">
                        <a:latin typeface="Cambria Math" panose="02040503050406030204" pitchFamily="18" charset="0"/>
                      </a:rPr>
                      <m:t>←</m:t>
                    </m:r>
                  </m:oMath>
                </a14:m>
                <a:r>
                  <a:rPr lang="en-US" sz="2000" dirty="0"/>
                  <a:t> all requests and workers not assigned by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𝑡</m:t>
                        </m:r>
                      </m:e>
                      <m:sub>
                        <m:r>
                          <a:rPr lang="en-US" sz="2000" i="1" dirty="0" smtClean="0">
                            <a:latin typeface="Cambria Math" panose="02040503050406030204" pitchFamily="18" charset="0"/>
                          </a:rPr>
                          <m:t>𝑘</m:t>
                        </m:r>
                      </m:sub>
                    </m:sSub>
                  </m:oMath>
                </a14:m>
                <a:r>
                  <a:rPr lang="en-US" sz="2000" dirty="0"/>
                  <a:t>; </a:t>
                </a:r>
              </a:p>
              <a:p>
                <a:pPr marL="0" indent="0">
                  <a:buNone/>
                </a:pPr>
                <a:r>
                  <a:rPr lang="en-US" sz="2000" dirty="0"/>
                  <a:t>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𝑠</m:t>
                        </m:r>
                      </m:e>
                      <m:sub>
                        <m:r>
                          <a:rPr lang="en-US" sz="2000" i="1" dirty="0" smtClean="0">
                            <a:latin typeface="Cambria Math" panose="02040503050406030204" pitchFamily="18" charset="0"/>
                          </a:rPr>
                          <m:t>𝑘</m:t>
                        </m:r>
                      </m:sub>
                    </m:sSub>
                    <m:r>
                      <a:rPr lang="en-US" sz="2000" i="1" dirty="0" smtClean="0">
                        <a:latin typeface="Cambria Math" panose="02040503050406030204" pitchFamily="18" charset="0"/>
                      </a:rPr>
                      <m:t>←</m:t>
                    </m:r>
                  </m:oMath>
                </a14:m>
                <a:r>
                  <a:rPr lang="en-US" sz="2000" dirty="0"/>
                  <a:t> calculate state based on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𝐵</m:t>
                        </m:r>
                      </m:e>
                      <m:sub>
                        <m:r>
                          <a:rPr lang="en-US" sz="2000" i="1" dirty="0" smtClean="0">
                            <a:latin typeface="Cambria Math" panose="02040503050406030204" pitchFamily="18" charset="0"/>
                          </a:rPr>
                          <m:t>𝑘</m:t>
                        </m:r>
                      </m:sub>
                    </m:sSub>
                  </m:oMath>
                </a14:m>
                <a:r>
                  <a:rPr lang="en-US" sz="2000" dirty="0"/>
                  <a:t>;</a:t>
                </a:r>
              </a:p>
              <a:p>
                <a:pPr marL="0" indent="0">
                  <a:buNone/>
                </a:pPr>
                <a:r>
                  <a:rPr lang="en-US" sz="2000" dirty="0"/>
                  <a:t>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𝑎</m:t>
                        </m:r>
                      </m:e>
                      <m:sub>
                        <m:r>
                          <a:rPr lang="en-US" sz="2000" i="1" dirty="0" smtClean="0">
                            <a:latin typeface="Cambria Math" panose="02040503050406030204" pitchFamily="18" charset="0"/>
                          </a:rPr>
                          <m:t>𝑘</m:t>
                        </m:r>
                      </m:sub>
                    </m:sSub>
                    <m:r>
                      <a:rPr lang="en-US" sz="2000" i="1" dirty="0" smtClean="0">
                        <a:latin typeface="Cambria Math" panose="02040503050406030204" pitchFamily="18" charset="0"/>
                      </a:rPr>
                      <m:t>←</m:t>
                    </m:r>
                    <m:func>
                      <m:funcPr>
                        <m:ctrlPr>
                          <a:rPr lang="en-US" sz="2000" b="0" i="1" dirty="0" smtClean="0">
                            <a:latin typeface="Cambria Math" panose="02040503050406030204" pitchFamily="18" charset="0"/>
                          </a:rPr>
                        </m:ctrlPr>
                      </m:funcPr>
                      <m:fName>
                        <m:r>
                          <m:rPr>
                            <m:sty m:val="p"/>
                          </m:rPr>
                          <a:rPr lang="en-US" sz="2000" b="0" i="0" dirty="0" smtClean="0">
                            <a:latin typeface="Cambria Math" panose="02040503050406030204" pitchFamily="18" charset="0"/>
                          </a:rPr>
                          <m:t>arg</m:t>
                        </m:r>
                      </m:fName>
                      <m:e>
                        <m:func>
                          <m:funcPr>
                            <m:ctrlPr>
                              <a:rPr lang="en-US" sz="2000" b="0" i="1" dirty="0" smtClean="0">
                                <a:latin typeface="Cambria Math" panose="02040503050406030204" pitchFamily="18" charset="0"/>
                              </a:rPr>
                            </m:ctrlPr>
                          </m:funcPr>
                          <m:fName>
                            <m:limLow>
                              <m:limLowPr>
                                <m:ctrlPr>
                                  <a:rPr lang="en-US" sz="2000" b="0" i="1" dirty="0" smtClean="0">
                                    <a:latin typeface="Cambria Math" panose="02040503050406030204" pitchFamily="18" charset="0"/>
                                  </a:rPr>
                                </m:ctrlPr>
                              </m:limLowPr>
                              <m:e>
                                <m:r>
                                  <m:rPr>
                                    <m:sty m:val="p"/>
                                  </m:rPr>
                                  <a:rPr lang="en-US" sz="2000" b="0" i="0" dirty="0" smtClean="0">
                                    <a:latin typeface="Cambria Math" panose="02040503050406030204" pitchFamily="18" charset="0"/>
                                  </a:rPr>
                                  <m:t>max</m:t>
                                </m:r>
                              </m:e>
                              <m:lim>
                                <m:r>
                                  <a:rPr lang="en-US" sz="2000" b="0" i="1" dirty="0" smtClean="0">
                                    <a:latin typeface="Cambria Math" panose="02040503050406030204" pitchFamily="18" charset="0"/>
                                  </a:rPr>
                                  <m:t>𝑎</m:t>
                                </m:r>
                              </m:lim>
                            </m:limLow>
                          </m:fName>
                          <m:e>
                            <m:r>
                              <a:rPr lang="en-US" sz="2000" b="0" i="1" dirty="0" smtClean="0">
                                <a:latin typeface="Cambria Math" panose="02040503050406030204" pitchFamily="18" charset="0"/>
                              </a:rPr>
                              <m:t>𝑄</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𝑘</m:t>
                                </m:r>
                              </m:sub>
                            </m:sSub>
                            <m:r>
                              <a:rPr lang="en-US" sz="2000" b="0" i="1" dirty="0" smtClean="0">
                                <a:latin typeface="Cambria Math" panose="02040503050406030204" pitchFamily="18" charset="0"/>
                              </a:rPr>
                              <m:t>, </m:t>
                            </m:r>
                            <m:r>
                              <a:rPr lang="en-US" sz="2000" b="0" i="1" dirty="0" smtClean="0">
                                <a:latin typeface="Cambria Math" panose="02040503050406030204" pitchFamily="18" charset="0"/>
                              </a:rPr>
                              <m:t>𝑎</m:t>
                            </m:r>
                            <m:r>
                              <a:rPr lang="en-US" sz="2000" b="0" i="1" dirty="0" smtClean="0">
                                <a:latin typeface="Cambria Math" panose="02040503050406030204" pitchFamily="18" charset="0"/>
                              </a:rPr>
                              <m:t>)</m:t>
                            </m:r>
                          </m:e>
                        </m:func>
                      </m:e>
                    </m:func>
                  </m:oMath>
                </a14:m>
                <a:r>
                  <a:rPr lang="en-US" sz="2000" dirty="0"/>
                  <a:t>;</a:t>
                </a:r>
              </a:p>
              <a:p>
                <a:pPr marL="0" indent="0">
                  <a:buNone/>
                </a:pPr>
                <a:r>
                  <a:rPr lang="en-US" sz="2000" dirty="0"/>
                  <a:t>	        </a:t>
                </a:r>
                <a:r>
                  <a:rPr lang="en-US" sz="2000" b="1" dirty="0"/>
                  <a:t>if</a:t>
                </a:r>
                <a:r>
                  <a:rPr lang="en-US" sz="2000" dirty="0"/>
                  <a:t>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𝑎</m:t>
                        </m:r>
                      </m:e>
                      <m:sub>
                        <m:r>
                          <a:rPr lang="en-US" sz="2000" i="1" dirty="0" smtClean="0">
                            <a:latin typeface="Cambria Math" panose="02040503050406030204" pitchFamily="18" charset="0"/>
                          </a:rPr>
                          <m:t>𝑘</m:t>
                        </m:r>
                      </m:sub>
                    </m:sSub>
                    <m:r>
                      <a:rPr lang="en-US" sz="2000" i="1" dirty="0" smtClean="0">
                        <a:latin typeface="Cambria Math" panose="02040503050406030204" pitchFamily="18" charset="0"/>
                      </a:rPr>
                      <m:t>=</m:t>
                    </m:r>
                    <m:r>
                      <a:rPr lang="en-US" sz="2000" i="1" dirty="0" smtClean="0">
                        <a:latin typeface="Cambria Math" panose="02040503050406030204" pitchFamily="18" charset="0"/>
                      </a:rPr>
                      <m:t>𝑙</m:t>
                    </m:r>
                    <m:r>
                      <a:rPr lang="en-US" sz="2000" i="1" dirty="0" smtClean="0">
                        <a:latin typeface="Cambria Math" panose="02040503050406030204" pitchFamily="18" charset="0"/>
                      </a:rPr>
                      <m:t>&lt;</m:t>
                    </m:r>
                    <m:r>
                      <a:rPr lang="en-US" sz="2000" i="1" dirty="0" smtClean="0">
                        <a:latin typeface="Cambria Math" panose="02040503050406030204" pitchFamily="18" charset="0"/>
                      </a:rPr>
                      <m:t>𝜃</m:t>
                    </m:r>
                    <m:d>
                      <m:dPr>
                        <m:ctrlPr>
                          <a:rPr lang="en-US" sz="2000" i="1" dirty="0" smtClean="0">
                            <a:latin typeface="Cambria Math" panose="02040503050406030204" pitchFamily="18" charset="0"/>
                          </a:rPr>
                        </m:ctrlPr>
                      </m:dPr>
                      <m:e>
                        <m:sSub>
                          <m:sSubPr>
                            <m:ctrlPr>
                              <a:rPr lang="en-US" sz="2000" i="1" dirty="0" err="1" smtClean="0">
                                <a:latin typeface="Cambria Math" panose="02040503050406030204" pitchFamily="18" charset="0"/>
                              </a:rPr>
                            </m:ctrlPr>
                          </m:sSubPr>
                          <m:e>
                            <m:r>
                              <a:rPr lang="en-US" sz="2000" i="1" dirty="0" err="1">
                                <a:latin typeface="Cambria Math" panose="02040503050406030204" pitchFamily="18" charset="0"/>
                              </a:rPr>
                              <m:t>𝐵</m:t>
                            </m:r>
                          </m:e>
                          <m:sub>
                            <m:r>
                              <a:rPr lang="en-US" sz="2000" i="1" dirty="0" err="1" smtClean="0">
                                <a:latin typeface="Cambria Math" panose="02040503050406030204" pitchFamily="18" charset="0"/>
                              </a:rPr>
                              <m:t>𝑘</m:t>
                            </m:r>
                          </m:sub>
                        </m:sSub>
                      </m:e>
                    </m:d>
                  </m:oMath>
                </a14:m>
                <a:r>
                  <a:rPr lang="en-US" sz="2000" dirty="0"/>
                  <a:t> </a:t>
                </a:r>
                <a:r>
                  <a:rPr lang="en-US" sz="2000" b="1" dirty="0"/>
                  <a:t>then</a:t>
                </a:r>
              </a:p>
              <a:p>
                <a:pPr marL="0" indent="0">
                  <a:buNone/>
                </a:pPr>
                <a:r>
                  <a:rPr lang="en-US" sz="2000" dirty="0"/>
                  <a:t>	                Find the bottleneck matching </a:t>
                </a:r>
                <a14:m>
                  <m:oMath xmlns:m="http://schemas.openxmlformats.org/officeDocument/2006/math">
                    <m:r>
                      <a:rPr lang="en-US" sz="2000" i="1" dirty="0" smtClean="0">
                        <a:latin typeface="Cambria Math" panose="02040503050406030204" pitchFamily="18" charset="0"/>
                      </a:rPr>
                      <m:t>𝑀</m:t>
                    </m:r>
                  </m:oMath>
                </a14:m>
                <a:r>
                  <a:rPr lang="en-US" sz="2000" dirty="0"/>
                  <a:t> within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𝐵</m:t>
                        </m:r>
                      </m:e>
                      <m:sub>
                        <m:r>
                          <a:rPr lang="en-US" sz="2000" i="1" dirty="0" smtClean="0">
                            <a:latin typeface="Cambria Math" panose="02040503050406030204" pitchFamily="18" charset="0"/>
                          </a:rPr>
                          <m:t>𝑘</m:t>
                        </m:r>
                      </m:sub>
                    </m:sSub>
                  </m:oMath>
                </a14:m>
                <a:r>
                  <a:rPr lang="en-US" sz="2000" dirty="0"/>
                  <a:t>;</a:t>
                </a:r>
              </a:p>
              <a:p>
                <a:pPr marL="0" indent="0">
                  <a:buNone/>
                </a:pPr>
                <a:r>
                  <a:rPr lang="en-US" sz="2000" dirty="0"/>
                  <a:t>	                </a:t>
                </a:r>
                <a:r>
                  <a:rPr lang="en-US" sz="2000" b="1" dirty="0"/>
                  <a:t>for</a:t>
                </a:r>
                <a:r>
                  <a:rPr lang="en-US" sz="2000" dirty="0"/>
                  <a:t> each </a:t>
                </a:r>
                <a14:m>
                  <m:oMath xmlns:m="http://schemas.openxmlformats.org/officeDocument/2006/math">
                    <m:d>
                      <m:dPr>
                        <m:ctrlPr>
                          <a:rPr lang="en-US" sz="2000" i="1" dirty="0" smtClean="0">
                            <a:latin typeface="Cambria Math" panose="02040503050406030204" pitchFamily="18" charset="0"/>
                          </a:rPr>
                        </m:ctrlPr>
                      </m:dPr>
                      <m:e>
                        <m:sSub>
                          <m:sSubPr>
                            <m:ctrlPr>
                              <a:rPr lang="en-US" sz="2000" i="1" dirty="0" err="1" smtClean="0">
                                <a:latin typeface="Cambria Math" panose="02040503050406030204" pitchFamily="18" charset="0"/>
                              </a:rPr>
                            </m:ctrlPr>
                          </m:sSubPr>
                          <m:e>
                            <m:r>
                              <a:rPr lang="en-US" sz="2000" i="1" dirty="0" err="1" smtClean="0">
                                <a:latin typeface="Cambria Math" panose="02040503050406030204" pitchFamily="18" charset="0"/>
                              </a:rPr>
                              <m:t>𝑟</m:t>
                            </m:r>
                          </m:e>
                          <m:sub>
                            <m:r>
                              <a:rPr lang="en-US" sz="2000" i="1" dirty="0" err="1" smtClean="0">
                                <a:latin typeface="Cambria Math" panose="02040503050406030204" pitchFamily="18" charset="0"/>
                              </a:rPr>
                              <m:t>𝑖</m:t>
                            </m:r>
                          </m:sub>
                        </m:sSub>
                        <m:r>
                          <a:rPr lang="en-US" sz="2000" i="1" dirty="0" smtClean="0">
                            <a:latin typeface="Cambria Math" panose="02040503050406030204" pitchFamily="18" charset="0"/>
                          </a:rPr>
                          <m:t>, </m:t>
                        </m:r>
                        <m:sSub>
                          <m:sSubPr>
                            <m:ctrlPr>
                              <a:rPr lang="en-US" sz="2000" i="1" dirty="0" err="1" smtClean="0">
                                <a:latin typeface="Cambria Math" panose="02040503050406030204" pitchFamily="18" charset="0"/>
                              </a:rPr>
                            </m:ctrlPr>
                          </m:sSubPr>
                          <m:e>
                            <m:r>
                              <a:rPr lang="en-US" sz="2000" i="1" dirty="0" err="1" smtClean="0">
                                <a:latin typeface="Cambria Math" panose="02040503050406030204" pitchFamily="18" charset="0"/>
                              </a:rPr>
                              <m:t>𝑤</m:t>
                            </m:r>
                          </m:e>
                          <m:sub>
                            <m:r>
                              <a:rPr lang="en-US" sz="2000" i="1" dirty="0" err="1" smtClean="0">
                                <a:latin typeface="Cambria Math" panose="02040503050406030204" pitchFamily="18" charset="0"/>
                              </a:rPr>
                              <m:t>𝑗</m:t>
                            </m:r>
                          </m:sub>
                        </m:sSub>
                      </m:e>
                    </m:d>
                  </m:oMath>
                </a14:m>
                <a:r>
                  <a:rPr lang="en-US" sz="2000" dirty="0"/>
                  <a:t> in </a:t>
                </a:r>
                <a14:m>
                  <m:oMath xmlns:m="http://schemas.openxmlformats.org/officeDocument/2006/math">
                    <m:r>
                      <a:rPr lang="en-US" sz="2000" i="1" dirty="0" smtClean="0">
                        <a:latin typeface="Cambria Math" panose="02040503050406030204" pitchFamily="18" charset="0"/>
                      </a:rPr>
                      <m:t>𝑀</m:t>
                    </m:r>
                  </m:oMath>
                </a14:m>
                <a:r>
                  <a:rPr lang="en-US" sz="2000" dirty="0"/>
                  <a:t> </a:t>
                </a:r>
                <a:r>
                  <a:rPr lang="en-US" sz="2000" b="1" dirty="0"/>
                  <a:t>do</a:t>
                </a:r>
              </a:p>
              <a:p>
                <a:pPr marL="0" indent="0">
                  <a:buNone/>
                </a:pPr>
                <a:r>
                  <a:rPr lang="en-US" sz="2000" dirty="0"/>
                  <a:t>	                        </a:t>
                </a:r>
                <a:r>
                  <a:rPr lang="en-US" sz="2000" b="1" dirty="0"/>
                  <a:t>if</a:t>
                </a:r>
                <a:r>
                  <a:rPr lang="en-US" sz="2000" dirty="0"/>
                  <a:t>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𝑟</m:t>
                        </m:r>
                      </m:e>
                      <m:sub>
                        <m:r>
                          <a:rPr lang="en-US" sz="2000" i="1" dirty="0" smtClean="0">
                            <a:latin typeface="Cambria Math" panose="02040503050406030204" pitchFamily="18" charset="0"/>
                          </a:rPr>
                          <m:t>𝑖</m:t>
                        </m:r>
                      </m:sub>
                    </m:sSub>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m:t>
                    </m:r>
                    <m:sSub>
                      <m:sSubPr>
                        <m:ctrlPr>
                          <a:rPr lang="en-US" sz="2000" i="1" dirty="0" err="1" smtClean="0">
                            <a:latin typeface="Cambria Math" panose="02040503050406030204" pitchFamily="18" charset="0"/>
                          </a:rPr>
                        </m:ctrlPr>
                      </m:sSubPr>
                      <m:e>
                        <m:r>
                          <a:rPr lang="en-US" sz="2000" i="1" dirty="0" err="1" smtClean="0">
                            <a:latin typeface="Cambria Math" panose="02040503050406030204" pitchFamily="18" charset="0"/>
                          </a:rPr>
                          <m:t>𝑡</m:t>
                        </m:r>
                      </m:e>
                      <m:sub>
                        <m:r>
                          <a:rPr lang="en-US" sz="2000" i="1" dirty="0" err="1" smtClean="0">
                            <a:latin typeface="Cambria Math" panose="02040503050406030204" pitchFamily="18" charset="0"/>
                          </a:rPr>
                          <m:t>𝑘</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𝑙</m:t>
                    </m:r>
                  </m:oMath>
                </a14:m>
                <a:r>
                  <a:rPr lang="en-US" sz="2000" dirty="0"/>
                  <a:t> </a:t>
                </a:r>
                <a:r>
                  <a:rPr lang="en-US" sz="2000" b="1" dirty="0"/>
                  <a:t>then</a:t>
                </a:r>
              </a:p>
              <a:p>
                <a:pPr marL="0" indent="0">
                  <a:buNone/>
                </a:pPr>
                <a:r>
                  <a:rPr lang="en-US" sz="2000" dirty="0"/>
                  <a:t>	                                Output match </a:t>
                </a:r>
                <a14:m>
                  <m:oMath xmlns:m="http://schemas.openxmlformats.org/officeDocument/2006/math">
                    <m:d>
                      <m:dPr>
                        <m:ctrlPr>
                          <a:rPr lang="en-US" sz="2000" i="1" dirty="0" smtClean="0">
                            <a:latin typeface="Cambria Math" panose="02040503050406030204" pitchFamily="18" charset="0"/>
                          </a:rPr>
                        </m:ctrlPr>
                      </m:dPr>
                      <m:e>
                        <m:sSub>
                          <m:sSubPr>
                            <m:ctrlPr>
                              <a:rPr lang="en-US" sz="2000" i="1" dirty="0" err="1" smtClean="0">
                                <a:latin typeface="Cambria Math" panose="02040503050406030204" pitchFamily="18" charset="0"/>
                              </a:rPr>
                            </m:ctrlPr>
                          </m:sSubPr>
                          <m:e>
                            <m:r>
                              <a:rPr lang="en-US" sz="2000" i="1" dirty="0" err="1" smtClean="0">
                                <a:latin typeface="Cambria Math" panose="02040503050406030204" pitchFamily="18" charset="0"/>
                              </a:rPr>
                              <m:t>𝑟</m:t>
                            </m:r>
                          </m:e>
                          <m:sub>
                            <m:r>
                              <a:rPr lang="en-US" sz="2000" i="1" dirty="0" err="1" smtClean="0">
                                <a:latin typeface="Cambria Math" panose="02040503050406030204" pitchFamily="18" charset="0"/>
                              </a:rPr>
                              <m:t>𝑖</m:t>
                            </m:r>
                          </m:sub>
                        </m:sSub>
                        <m:r>
                          <a:rPr lang="en-US" sz="2000" i="1" dirty="0" smtClean="0">
                            <a:latin typeface="Cambria Math" panose="02040503050406030204" pitchFamily="18" charset="0"/>
                          </a:rPr>
                          <m:t>, </m:t>
                        </m:r>
                        <m:sSub>
                          <m:sSubPr>
                            <m:ctrlPr>
                              <a:rPr lang="en-US" sz="2000" i="1" dirty="0" err="1" smtClean="0">
                                <a:latin typeface="Cambria Math" panose="02040503050406030204" pitchFamily="18" charset="0"/>
                              </a:rPr>
                            </m:ctrlPr>
                          </m:sSubPr>
                          <m:e>
                            <m:r>
                              <a:rPr lang="en-US" sz="2000" i="1" dirty="0" err="1" smtClean="0">
                                <a:latin typeface="Cambria Math" panose="02040503050406030204" pitchFamily="18" charset="0"/>
                              </a:rPr>
                              <m:t>𝑤</m:t>
                            </m:r>
                          </m:e>
                          <m:sub>
                            <m:r>
                              <a:rPr lang="en-US" sz="2000" i="1" dirty="0" err="1" smtClean="0">
                                <a:latin typeface="Cambria Math" panose="02040503050406030204" pitchFamily="18" charset="0"/>
                              </a:rPr>
                              <m:t>𝑗</m:t>
                            </m:r>
                          </m:sub>
                        </m:sSub>
                        <m:r>
                          <a:rPr lang="en-US" sz="2000" i="1" dirty="0" smtClean="0">
                            <a:latin typeface="Cambria Math" panose="02040503050406030204" pitchFamily="18" charset="0"/>
                          </a:rPr>
                          <m:t>, </m:t>
                        </m:r>
                        <m:sSub>
                          <m:sSubPr>
                            <m:ctrlPr>
                              <a:rPr lang="en-US" sz="2000" i="1" dirty="0" err="1" smtClean="0">
                                <a:latin typeface="Cambria Math" panose="02040503050406030204" pitchFamily="18" charset="0"/>
                              </a:rPr>
                            </m:ctrlPr>
                          </m:sSubPr>
                          <m:e>
                            <m:r>
                              <a:rPr lang="en-US" sz="2000" i="1" dirty="0" err="1" smtClean="0">
                                <a:latin typeface="Cambria Math" panose="02040503050406030204" pitchFamily="18" charset="0"/>
                              </a:rPr>
                              <m:t>𝑡</m:t>
                            </m:r>
                          </m:e>
                          <m:sub>
                            <m:r>
                              <a:rPr lang="en-US" sz="2000" i="1" dirty="0" err="1" smtClean="0">
                                <a:latin typeface="Cambria Math" panose="02040503050406030204" pitchFamily="18" charset="0"/>
                              </a:rPr>
                              <m:t>𝑘</m:t>
                            </m:r>
                          </m:sub>
                        </m:sSub>
                      </m:e>
                    </m:d>
                  </m:oMath>
                </a14:m>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782" y="875071"/>
                <a:ext cx="9908170" cy="5175210"/>
              </a:xfrm>
              <a:blipFill>
                <a:blip r:embed="rId3"/>
                <a:stretch>
                  <a:fillRect l="-1024" t="-1471" b="-7843"/>
                </a:stretch>
              </a:blipFill>
            </p:spPr>
            <p:txBody>
              <a:bodyPr/>
              <a:lstStyle/>
              <a:p>
                <a:r>
                  <a:rPr lang="en-US">
                    <a:noFill/>
                  </a:rPr>
                  <a:t> </a:t>
                </a:r>
              </a:p>
            </p:txBody>
          </p:sp>
        </mc:Fallback>
      </mc:AlternateContent>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p:spTree>
    <p:extLst>
      <p:ext uri="{BB962C8B-B14F-4D97-AF65-F5344CB8AC3E}">
        <p14:creationId xmlns:p14="http://schemas.microsoft.com/office/powerpoint/2010/main" val="1077569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graphicFrame>
            <p:nvGraphicFramePr>
              <p:cNvPr id="6" name="Table 3">
                <a:extLst>
                  <a:ext uri="{FF2B5EF4-FFF2-40B4-BE49-F238E27FC236}">
                    <a16:creationId xmlns:a16="http://schemas.microsoft.com/office/drawing/2014/main" id="{CF9A5F10-097D-C74E-BA0B-83A3385F4136}"/>
                  </a:ext>
                </a:extLst>
              </p:cNvPr>
              <p:cNvGraphicFramePr>
                <a:graphicFrameLocks noGrp="1"/>
              </p:cNvGraphicFramePr>
              <p:nvPr>
                <p:extLst>
                  <p:ext uri="{D42A27DB-BD31-4B8C-83A1-F6EECF244321}">
                    <p14:modId xmlns:p14="http://schemas.microsoft.com/office/powerpoint/2010/main" val="3093441582"/>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6" name="Table 3">
                <a:extLst>
                  <a:ext uri="{FF2B5EF4-FFF2-40B4-BE49-F238E27FC236}">
                    <a16:creationId xmlns:a16="http://schemas.microsoft.com/office/drawing/2014/main" id="{CF9A5F10-097D-C74E-BA0B-83A3385F4136}"/>
                  </a:ext>
                </a:extLst>
              </p:cNvPr>
              <p:cNvGraphicFramePr>
                <a:graphicFrameLocks noGrp="1"/>
              </p:cNvGraphicFramePr>
              <p:nvPr>
                <p:extLst>
                  <p:ext uri="{D42A27DB-BD31-4B8C-83A1-F6EECF244321}">
                    <p14:modId xmlns:p14="http://schemas.microsoft.com/office/powerpoint/2010/main" val="3093441582"/>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3"/>
                          <a:stretch>
                            <a:fillRect l="-232143" t="-113793" r="-605357" b="-27586"/>
                          </a:stretch>
                        </a:blipFill>
                      </a:tcPr>
                    </a:tc>
                    <a:tc>
                      <a:txBody>
                        <a:bodyPr/>
                        <a:lstStyle/>
                        <a:p>
                          <a:endParaRPr lang="en-US"/>
                        </a:p>
                      </a:txBody>
                      <a:tcPr>
                        <a:blipFill>
                          <a:blip r:embed="rId3"/>
                          <a:stretch>
                            <a:fillRect l="-332143" t="-113793" r="-505357" b="-27586"/>
                          </a:stretch>
                        </a:blipFill>
                      </a:tcPr>
                    </a:tc>
                    <a:tc>
                      <a:txBody>
                        <a:bodyPr/>
                        <a:lstStyle/>
                        <a:p>
                          <a:endParaRPr lang="en-US"/>
                        </a:p>
                      </a:txBody>
                      <a:tcPr>
                        <a:blipFill>
                          <a:blip r:embed="rId3"/>
                          <a:stretch>
                            <a:fillRect l="-432143" t="-113793" r="-405357" b="-27586"/>
                          </a:stretch>
                        </a:blipFill>
                      </a:tcPr>
                    </a:tc>
                    <a:tc>
                      <a:txBody>
                        <a:bodyPr/>
                        <a:lstStyle/>
                        <a:p>
                          <a:endParaRPr lang="en-US"/>
                        </a:p>
                      </a:txBody>
                      <a:tcPr>
                        <a:blipFill>
                          <a:blip r:embed="rId3"/>
                          <a:stretch>
                            <a:fillRect l="-532143" t="-113793" r="-305357" b="-27586"/>
                          </a:stretch>
                        </a:blipFill>
                      </a:tcPr>
                    </a:tc>
                    <a:tc>
                      <a:txBody>
                        <a:bodyPr/>
                        <a:lstStyle/>
                        <a:p>
                          <a:endParaRPr lang="en-US"/>
                        </a:p>
                      </a:txBody>
                      <a:tcPr>
                        <a:blipFill>
                          <a:blip r:embed="rId3"/>
                          <a:stretch>
                            <a:fillRect l="-632143" t="-113793" r="-205357" b="-27586"/>
                          </a:stretch>
                        </a:blipFill>
                      </a:tcPr>
                    </a:tc>
                    <a:tc>
                      <a:txBody>
                        <a:bodyPr/>
                        <a:lstStyle/>
                        <a:p>
                          <a:endParaRPr lang="en-US"/>
                        </a:p>
                      </a:txBody>
                      <a:tcPr>
                        <a:blipFill>
                          <a:blip r:embed="rId3"/>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p:cxnSp>
        <p:nvCxnSpPr>
          <p:cNvPr id="14" name="Straight Arrow Connector 13">
            <a:extLst>
              <a:ext uri="{FF2B5EF4-FFF2-40B4-BE49-F238E27FC236}">
                <a16:creationId xmlns:a16="http://schemas.microsoft.com/office/drawing/2014/main" id="{2B911DDA-CC0B-2E4F-AE17-00E1992229EC}"/>
              </a:ext>
            </a:extLst>
          </p:cNvPr>
          <p:cNvCxnSpPr/>
          <p:nvPr/>
        </p:nvCxnSpPr>
        <p:spPr bwMode="auto">
          <a:xfrm flipV="1">
            <a:off x="2078987" y="2178160"/>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832113938"/>
                  </p:ext>
                </p:extLst>
              </p:nvPr>
            </p:nvGraphicFramePr>
            <p:xfrm>
              <a:off x="114901" y="2685152"/>
              <a:ext cx="8640000" cy="73440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2539371945"/>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720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b="1" dirty="0">
                              <a:latin typeface="Arial" panose="020B0604020202020204" pitchFamily="34" charset="0"/>
                              <a:cs typeface="Arial" panose="020B0604020202020204" pitchFamily="34" charset="0"/>
                            </a:rPr>
                            <a:t> (value &amp; meaning)</a:t>
                          </a:r>
                        </a:p>
                      </a:txBody>
                      <a:tcPr anchor="ctr"/>
                    </a:tc>
                    <a:tc hMerge="1">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17520593"/>
                      </a:ext>
                    </a:extLst>
                  </a:tr>
                  <a:tr h="367200">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832113938"/>
                  </p:ext>
                </p:extLst>
              </p:nvPr>
            </p:nvGraphicFramePr>
            <p:xfrm>
              <a:off x="114901" y="2685152"/>
              <a:ext cx="8640000" cy="73440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2539371945"/>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7200">
                    <a:tc>
                      <a:txBody>
                        <a:bodyPr/>
                        <a:lstStyle/>
                        <a:p>
                          <a:endParaRPr lang="en-US"/>
                        </a:p>
                      </a:txBody>
                      <a:tcPr anchor="ctr">
                        <a:blipFill>
                          <a:blip r:embed="rId4"/>
                          <a:stretch>
                            <a:fillRect l="-1754" t="-6667" r="-1098246" b="-123333"/>
                          </a:stretch>
                        </a:blipFill>
                      </a:tcPr>
                    </a:tc>
                    <a:tc>
                      <a:txBody>
                        <a:bodyPr/>
                        <a:lstStyle/>
                        <a:p>
                          <a:endParaRPr lang="en-US"/>
                        </a:p>
                      </a:txBody>
                      <a:tcPr anchor="ctr">
                        <a:blipFill>
                          <a:blip r:embed="rId4"/>
                          <a:stretch>
                            <a:fillRect l="-51327" t="-6667" r="-453982" b="-123333"/>
                          </a:stretch>
                        </a:blipFill>
                      </a:tcPr>
                    </a:tc>
                    <a:tc>
                      <a:txBody>
                        <a:bodyPr/>
                        <a:lstStyle/>
                        <a:p>
                          <a:endParaRPr lang="en-US"/>
                        </a:p>
                      </a:txBody>
                      <a:tcPr anchor="ctr">
                        <a:blipFill>
                          <a:blip r:embed="rId4"/>
                          <a:stretch>
                            <a:fillRect l="-300000" t="-6667" r="-800000" b="-123333"/>
                          </a:stretch>
                        </a:blipFill>
                      </a:tcPr>
                    </a:tc>
                    <a:tc gridSpan="2">
                      <a:txBody>
                        <a:bodyPr/>
                        <a:lstStyle/>
                        <a:p>
                          <a:endParaRPr lang="en-US"/>
                        </a:p>
                      </a:txBody>
                      <a:tcPr anchor="ctr">
                        <a:blipFill>
                          <a:blip r:embed="rId4"/>
                          <a:stretch>
                            <a:fillRect l="-66862" t="-6667" r="-33724" b="-123333"/>
                          </a:stretch>
                        </a:blipFill>
                      </a:tcPr>
                    </a:tc>
                    <a:tc hMerge="1">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endParaRPr lang="en-US"/>
                        </a:p>
                      </a:txBody>
                      <a:tcPr anchor="ctr">
                        <a:blipFill>
                          <a:blip r:embed="rId4"/>
                          <a:stretch>
                            <a:fillRect l="-1016071" t="-6667" r="-105357" b="-123333"/>
                          </a:stretch>
                        </a:blipFill>
                      </a:tcPr>
                    </a:tc>
                    <a:tc>
                      <a:txBody>
                        <a:bodyPr/>
                        <a:lstStyle/>
                        <a:p>
                          <a:endParaRPr lang="en-US"/>
                        </a:p>
                      </a:txBody>
                      <a:tcPr anchor="ctr">
                        <a:blipFill>
                          <a:blip r:embed="rId4"/>
                          <a:stretch>
                            <a:fillRect l="-1096491" t="-6667" r="-3509" b="-123333"/>
                          </a:stretch>
                        </a:blipFill>
                      </a:tcPr>
                    </a:tc>
                    <a:extLst>
                      <a:ext uri="{0D108BD9-81ED-4DB2-BD59-A6C34878D82A}">
                        <a16:rowId xmlns:a16="http://schemas.microsoft.com/office/drawing/2014/main" val="3017520593"/>
                      </a:ext>
                    </a:extLst>
                  </a:tr>
                  <a:tr h="367200">
                    <a:tc>
                      <a:txBody>
                        <a:bodyPr/>
                        <a:lstStyle/>
                        <a:p>
                          <a:endParaRPr lang="en-US"/>
                        </a:p>
                      </a:txBody>
                      <a:tcPr anchor="ctr">
                        <a:blipFill>
                          <a:blip r:embed="rId4"/>
                          <a:stretch>
                            <a:fillRect l="-1754" t="-110345" r="-1098246" b="-27586"/>
                          </a:stretch>
                        </a:blipFill>
                      </a:tcPr>
                    </a:tc>
                    <a:tc>
                      <a:txBody>
                        <a:bodyPr/>
                        <a:lstStyle/>
                        <a:p>
                          <a:endParaRPr lang="en-US"/>
                        </a:p>
                      </a:txBody>
                      <a:tcPr anchor="ctr">
                        <a:blipFill>
                          <a:blip r:embed="rId4"/>
                          <a:stretch>
                            <a:fillRect l="-51327" t="-110345" r="-453982" b="-27586"/>
                          </a:stretch>
                        </a:blipFill>
                      </a:tcPr>
                    </a:tc>
                    <a:tc>
                      <a:txBody>
                        <a:bodyPr/>
                        <a:lstStyle/>
                        <a:p>
                          <a:endParaRPr lang="en-US"/>
                        </a:p>
                      </a:txBody>
                      <a:tcPr anchor="ctr">
                        <a:blipFill>
                          <a:blip r:embed="rId4"/>
                          <a:stretch>
                            <a:fillRect l="-300000" t="-110345" r="-800000" b="-27586"/>
                          </a:stretch>
                        </a:blipFill>
                      </a:tcPr>
                    </a:tc>
                    <a:tc>
                      <a:txBody>
                        <a:bodyPr/>
                        <a:lstStyle/>
                        <a:p>
                          <a:endParaRPr lang="en-US"/>
                        </a:p>
                      </a:txBody>
                      <a:tcPr anchor="ctr">
                        <a:blipFill>
                          <a:blip r:embed="rId4"/>
                          <a:stretch>
                            <a:fillRect l="-400000" t="-110345" r="-700000" b="-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4"/>
                          <a:stretch>
                            <a:fillRect l="-1016071" t="-110345" r="-105357" b="-27586"/>
                          </a:stretch>
                        </a:blipFill>
                      </a:tcPr>
                    </a:tc>
                    <a:tc>
                      <a:txBody>
                        <a:bodyPr/>
                        <a:lstStyle/>
                        <a:p>
                          <a:endParaRPr lang="en-US"/>
                        </a:p>
                      </a:txBody>
                      <a:tcPr anchor="ctr">
                        <a:blipFill>
                          <a:blip r:embed="rId4"/>
                          <a:stretch>
                            <a:fillRect l="-1096491" t="-110345" r="-3509" b="-27586"/>
                          </a:stretch>
                        </a:blipFill>
                      </a:tcPr>
                    </a:tc>
                    <a:extLst>
                      <a:ext uri="{0D108BD9-81ED-4DB2-BD59-A6C34878D82A}">
                        <a16:rowId xmlns:a16="http://schemas.microsoft.com/office/drawing/2014/main" val="341157726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5">
                <a:extLst>
                  <a:ext uri="{FF2B5EF4-FFF2-40B4-BE49-F238E27FC236}">
                    <a16:creationId xmlns:a16="http://schemas.microsoft.com/office/drawing/2014/main" id="{739B23E5-8AC6-984F-B654-657CC424A1DB}"/>
                  </a:ext>
                </a:extLst>
              </p:cNvPr>
              <p:cNvGraphicFramePr>
                <a:graphicFrameLocks noGrp="1"/>
              </p:cNvGraphicFramePr>
              <p:nvPr>
                <p:extLst>
                  <p:ext uri="{D42A27DB-BD31-4B8C-83A1-F6EECF244321}">
                    <p14:modId xmlns:p14="http://schemas.microsoft.com/office/powerpoint/2010/main" val="1653871890"/>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8" name="Table 5">
                <a:extLst>
                  <a:ext uri="{FF2B5EF4-FFF2-40B4-BE49-F238E27FC236}">
                    <a16:creationId xmlns:a16="http://schemas.microsoft.com/office/drawing/2014/main" id="{739B23E5-8AC6-984F-B654-657CC424A1DB}"/>
                  </a:ext>
                </a:extLst>
              </p:cNvPr>
              <p:cNvGraphicFramePr>
                <a:graphicFrameLocks noGrp="1"/>
              </p:cNvGraphicFramePr>
              <p:nvPr>
                <p:extLst>
                  <p:ext uri="{D42A27DB-BD31-4B8C-83A1-F6EECF244321}">
                    <p14:modId xmlns:p14="http://schemas.microsoft.com/office/powerpoint/2010/main" val="1653871890"/>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5"/>
                          <a:stretch>
                            <a:fillRect l="-102273" t="-3448" r="-202273" b="-327586"/>
                          </a:stretch>
                        </a:blipFill>
                      </a:tcPr>
                    </a:tc>
                    <a:tc>
                      <a:txBody>
                        <a:bodyPr/>
                        <a:lstStyle/>
                        <a:p>
                          <a:endParaRPr lang="en-US"/>
                        </a:p>
                      </a:txBody>
                      <a:tcPr>
                        <a:blipFill>
                          <a:blip r:embed="rId5"/>
                          <a:stretch>
                            <a:fillRect l="-206977" t="-3448" r="-106977" b="-327586"/>
                          </a:stretch>
                        </a:blipFill>
                      </a:tcPr>
                    </a:tc>
                    <a:tc>
                      <a:txBody>
                        <a:bodyPr/>
                        <a:lstStyle/>
                        <a:p>
                          <a:endParaRPr lang="en-US"/>
                        </a:p>
                      </a:txBody>
                      <a:tcPr>
                        <a:blipFill>
                          <a:blip r:embed="rId5"/>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5"/>
                          <a:stretch>
                            <a:fillRect l="-2273" t="-103448" r="-302273" b="-2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5"/>
                          <a:stretch>
                            <a:fillRect l="-2273" t="-203448" r="-302273" b="-1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5"/>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87B6483-4FF2-9C42-BBDC-60BE9F7414F5}"/>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18" name="Rectangle 17">
                <a:extLst>
                  <a:ext uri="{FF2B5EF4-FFF2-40B4-BE49-F238E27FC236}">
                    <a16:creationId xmlns:a16="http://schemas.microsoft.com/office/drawing/2014/main" id="{F87B6483-4FF2-9C42-BBDC-60BE9F7414F5}"/>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6"/>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A7B0A0F-1507-0B41-819B-B1F43E0C431B}"/>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9" name="TextBox 18">
                <a:extLst>
                  <a:ext uri="{FF2B5EF4-FFF2-40B4-BE49-F238E27FC236}">
                    <a16:creationId xmlns:a16="http://schemas.microsoft.com/office/drawing/2014/main" id="{EA7B0A0F-1507-0B41-819B-B1F43E0C431B}"/>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23108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p:cxnSp>
        <p:nvCxnSpPr>
          <p:cNvPr id="14" name="Straight Arrow Connector 13">
            <a:extLst>
              <a:ext uri="{FF2B5EF4-FFF2-40B4-BE49-F238E27FC236}">
                <a16:creationId xmlns:a16="http://schemas.microsoft.com/office/drawing/2014/main" id="{2B911DDA-CC0B-2E4F-AE17-00E1992229EC}"/>
              </a:ext>
            </a:extLst>
          </p:cNvPr>
          <p:cNvCxnSpPr/>
          <p:nvPr/>
        </p:nvCxnSpPr>
        <p:spPr bwMode="auto">
          <a:xfrm flipV="1">
            <a:off x="2774900" y="2178160"/>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2145157195"/>
                  </p:ext>
                </p:extLst>
              </p:nvPr>
            </p:nvGraphicFramePr>
            <p:xfrm>
              <a:off x="114909" y="2685152"/>
              <a:ext cx="8640000" cy="109728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3868158133"/>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296524">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(value &amp; meaning)</a:t>
                          </a:r>
                          <a:endParaRPr lang="en-US" dirty="0">
                            <a:latin typeface="Arial" panose="020B0604020202020204" pitchFamily="34" charset="0"/>
                            <a:cs typeface="Arial" panose="020B0604020202020204" pitchFamily="34" charset="0"/>
                          </a:endParaRPr>
                        </a:p>
                      </a:txBody>
                      <a:tcPr anchor="ctr"/>
                    </a:tc>
                    <a:tc hMerge="1">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17520593"/>
                      </a:ext>
                    </a:extLst>
                  </a:tr>
                  <a:tr h="355498">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9:01</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(0, </m:t>
                                </m:r>
                                <m:r>
                                  <a:rPr lang="en-US" b="0" i="1" smtClean="0">
                                    <a:solidFill>
                                      <a:srgbClr val="00B0F0"/>
                                    </a:solidFill>
                                    <a:latin typeface="Cambria Math" panose="02040503050406030204" pitchFamily="18" charset="0"/>
                                    <a:cs typeface="Arial" panose="020B0604020202020204" pitchFamily="34" charset="0"/>
                                  </a:rPr>
                                  <m:t>3</m:t>
                                </m:r>
                                <m:r>
                                  <a:rPr lang="en-US" b="0" i="1" smtClean="0">
                                    <a:latin typeface="Cambria Math" panose="02040503050406030204" pitchFamily="18" charset="0"/>
                                    <a:cs typeface="Arial" panose="020B0604020202020204" pitchFamily="34" charset="0"/>
                                  </a:rPr>
                                  <m:t>)</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0110457"/>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2145157195"/>
                  </p:ext>
                </p:extLst>
              </p:nvPr>
            </p:nvGraphicFramePr>
            <p:xfrm>
              <a:off x="114909" y="2685152"/>
              <a:ext cx="8640000" cy="109728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3868158133"/>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5760">
                    <a:tc>
                      <a:txBody>
                        <a:bodyPr/>
                        <a:lstStyle/>
                        <a:p>
                          <a:endParaRPr lang="en-US"/>
                        </a:p>
                      </a:txBody>
                      <a:tcPr anchor="ctr">
                        <a:blipFill>
                          <a:blip r:embed="rId3"/>
                          <a:stretch>
                            <a:fillRect l="-1754" t="-6897" r="-1098246" b="-227586"/>
                          </a:stretch>
                        </a:blipFill>
                      </a:tcPr>
                    </a:tc>
                    <a:tc>
                      <a:txBody>
                        <a:bodyPr/>
                        <a:lstStyle/>
                        <a:p>
                          <a:endParaRPr lang="en-US"/>
                        </a:p>
                      </a:txBody>
                      <a:tcPr anchor="ctr">
                        <a:blipFill>
                          <a:blip r:embed="rId3"/>
                          <a:stretch>
                            <a:fillRect l="-51327" t="-6897" r="-453982" b="-227586"/>
                          </a:stretch>
                        </a:blipFill>
                      </a:tcPr>
                    </a:tc>
                    <a:tc>
                      <a:txBody>
                        <a:bodyPr/>
                        <a:lstStyle/>
                        <a:p>
                          <a:endParaRPr lang="en-US"/>
                        </a:p>
                      </a:txBody>
                      <a:tcPr anchor="ctr">
                        <a:blipFill>
                          <a:blip r:embed="rId3"/>
                          <a:stretch>
                            <a:fillRect l="-300000" t="-6897" r="-800000" b="-227586"/>
                          </a:stretch>
                        </a:blipFill>
                      </a:tcPr>
                    </a:tc>
                    <a:tc gridSpan="2">
                      <a:txBody>
                        <a:bodyPr/>
                        <a:lstStyle/>
                        <a:p>
                          <a:endParaRPr lang="en-US"/>
                        </a:p>
                      </a:txBody>
                      <a:tcPr anchor="ctr">
                        <a:blipFill>
                          <a:blip r:embed="rId3"/>
                          <a:stretch>
                            <a:fillRect l="-66862" t="-6897" r="-33724" b="-227586"/>
                          </a:stretch>
                        </a:blipFill>
                      </a:tcPr>
                    </a:tc>
                    <a:tc hMerge="1">
                      <a:txBody>
                        <a:bodyPr/>
                        <a:lstStyle/>
                        <a:p>
                          <a:endParaRPr lang="en-US"/>
                        </a:p>
                      </a:txBody>
                      <a:tcPr/>
                    </a:tc>
                    <a:tc>
                      <a:txBody>
                        <a:bodyPr/>
                        <a:lstStyle/>
                        <a:p>
                          <a:endParaRPr lang="en-US"/>
                        </a:p>
                      </a:txBody>
                      <a:tcPr anchor="ctr">
                        <a:blipFill>
                          <a:blip r:embed="rId3"/>
                          <a:stretch>
                            <a:fillRect l="-1016071" t="-6897" r="-105357" b="-227586"/>
                          </a:stretch>
                        </a:blipFill>
                      </a:tcPr>
                    </a:tc>
                    <a:tc>
                      <a:txBody>
                        <a:bodyPr/>
                        <a:lstStyle/>
                        <a:p>
                          <a:endParaRPr lang="en-US"/>
                        </a:p>
                      </a:txBody>
                      <a:tcPr anchor="ctr">
                        <a:blipFill>
                          <a:blip r:embed="rId3"/>
                          <a:stretch>
                            <a:fillRect l="-1096491" t="-6897" r="-3509" b="-227586"/>
                          </a:stretch>
                        </a:blipFill>
                      </a:tcPr>
                    </a:tc>
                    <a:extLst>
                      <a:ext uri="{0D108BD9-81ED-4DB2-BD59-A6C34878D82A}">
                        <a16:rowId xmlns:a16="http://schemas.microsoft.com/office/drawing/2014/main" val="3017520593"/>
                      </a:ext>
                    </a:extLst>
                  </a:tr>
                  <a:tr h="365760">
                    <a:tc>
                      <a:txBody>
                        <a:bodyPr/>
                        <a:lstStyle/>
                        <a:p>
                          <a:endParaRPr lang="en-US"/>
                        </a:p>
                      </a:txBody>
                      <a:tcPr anchor="ctr">
                        <a:blipFill>
                          <a:blip r:embed="rId3"/>
                          <a:stretch>
                            <a:fillRect l="-1754" t="-106897" r="-1098246" b="-127586"/>
                          </a:stretch>
                        </a:blipFill>
                      </a:tcPr>
                    </a:tc>
                    <a:tc>
                      <a:txBody>
                        <a:bodyPr/>
                        <a:lstStyle/>
                        <a:p>
                          <a:endParaRPr lang="en-US"/>
                        </a:p>
                      </a:txBody>
                      <a:tcPr anchor="ctr">
                        <a:blipFill>
                          <a:blip r:embed="rId3"/>
                          <a:stretch>
                            <a:fillRect l="-51327" t="-106897" r="-453982" b="-127586"/>
                          </a:stretch>
                        </a:blipFill>
                      </a:tcPr>
                    </a:tc>
                    <a:tc>
                      <a:txBody>
                        <a:bodyPr/>
                        <a:lstStyle/>
                        <a:p>
                          <a:endParaRPr lang="en-US"/>
                        </a:p>
                      </a:txBody>
                      <a:tcPr anchor="ctr">
                        <a:blipFill>
                          <a:blip r:embed="rId3"/>
                          <a:stretch>
                            <a:fillRect l="-300000" t="-106897" r="-800000" b="-127586"/>
                          </a:stretch>
                        </a:blipFill>
                      </a:tcPr>
                    </a:tc>
                    <a:tc>
                      <a:txBody>
                        <a:bodyPr/>
                        <a:lstStyle/>
                        <a:p>
                          <a:endParaRPr lang="en-US"/>
                        </a:p>
                      </a:txBody>
                      <a:tcPr anchor="ctr">
                        <a:blipFill>
                          <a:blip r:embed="rId3"/>
                          <a:stretch>
                            <a:fillRect l="-400000" t="-106897" r="-700000" b="-1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106897" r="-105357" b="-127586"/>
                          </a:stretch>
                        </a:blipFill>
                      </a:tcPr>
                    </a:tc>
                    <a:tc>
                      <a:txBody>
                        <a:bodyPr/>
                        <a:lstStyle/>
                        <a:p>
                          <a:endParaRPr lang="en-US"/>
                        </a:p>
                      </a:txBody>
                      <a:tcPr anchor="ctr">
                        <a:blipFill>
                          <a:blip r:embed="rId3"/>
                          <a:stretch>
                            <a:fillRect l="-1096491" t="-106897" r="-3509" b="-127586"/>
                          </a:stretch>
                        </a:blipFill>
                      </a:tcPr>
                    </a:tc>
                    <a:extLst>
                      <a:ext uri="{0D108BD9-81ED-4DB2-BD59-A6C34878D82A}">
                        <a16:rowId xmlns:a16="http://schemas.microsoft.com/office/drawing/2014/main" val="3411577267"/>
                      </a:ext>
                    </a:extLst>
                  </a:tr>
                  <a:tr h="365760">
                    <a:tc>
                      <a:txBody>
                        <a:bodyPr/>
                        <a:lstStyle/>
                        <a:p>
                          <a:endParaRPr lang="en-US"/>
                        </a:p>
                      </a:txBody>
                      <a:tcPr anchor="ctr">
                        <a:blipFill>
                          <a:blip r:embed="rId3"/>
                          <a:stretch>
                            <a:fillRect l="-1754" t="-206897" r="-1098246" b="-27586"/>
                          </a:stretch>
                        </a:blipFill>
                      </a:tcPr>
                    </a:tc>
                    <a:tc>
                      <a:txBody>
                        <a:bodyPr/>
                        <a:lstStyle/>
                        <a:p>
                          <a:endParaRPr lang="en-US"/>
                        </a:p>
                      </a:txBody>
                      <a:tcPr anchor="ctr">
                        <a:blipFill>
                          <a:blip r:embed="rId3"/>
                          <a:stretch>
                            <a:fillRect l="-51327" t="-206897" r="-453982" b="-27586"/>
                          </a:stretch>
                        </a:blipFill>
                      </a:tcPr>
                    </a:tc>
                    <a:tc>
                      <a:txBody>
                        <a:bodyPr/>
                        <a:lstStyle/>
                        <a:p>
                          <a:endParaRPr lang="en-US"/>
                        </a:p>
                      </a:txBody>
                      <a:tcPr anchor="ctr">
                        <a:blipFill>
                          <a:blip r:embed="rId3"/>
                          <a:stretch>
                            <a:fillRect l="-300000" t="-206897" r="-800000" b="-27586"/>
                          </a:stretch>
                        </a:blipFill>
                      </a:tcPr>
                    </a:tc>
                    <a:tc>
                      <a:txBody>
                        <a:bodyPr/>
                        <a:lstStyle/>
                        <a:p>
                          <a:endParaRPr lang="en-US"/>
                        </a:p>
                      </a:txBody>
                      <a:tcPr anchor="ctr">
                        <a:blipFill>
                          <a:blip r:embed="rId3"/>
                          <a:stretch>
                            <a:fillRect l="-400000" t="-206897" r="-700000" b="-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206897" r="-105357" b="-27586"/>
                          </a:stretch>
                        </a:blipFill>
                      </a:tcPr>
                    </a:tc>
                    <a:tc>
                      <a:txBody>
                        <a:bodyPr/>
                        <a:lstStyle/>
                        <a:p>
                          <a:endParaRPr lang="en-US"/>
                        </a:p>
                      </a:txBody>
                      <a:tcPr anchor="ctr">
                        <a:blipFill>
                          <a:blip r:embed="rId3"/>
                          <a:stretch>
                            <a:fillRect l="-1096491" t="-206897" r="-3509" b="-27586"/>
                          </a:stretch>
                        </a:blipFill>
                      </a:tcPr>
                    </a:tc>
                    <a:extLst>
                      <a:ext uri="{0D108BD9-81ED-4DB2-BD59-A6C34878D82A}">
                        <a16:rowId xmlns:a16="http://schemas.microsoft.com/office/drawing/2014/main" val="49011045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3">
                <a:extLst>
                  <a:ext uri="{FF2B5EF4-FFF2-40B4-BE49-F238E27FC236}">
                    <a16:creationId xmlns:a16="http://schemas.microsoft.com/office/drawing/2014/main" id="{E2305E2E-90A1-FA45-96EC-57C701689747}"/>
                  </a:ext>
                </a:extLst>
              </p:cNvPr>
              <p:cNvGraphicFramePr>
                <a:graphicFrameLocks noGrp="1"/>
              </p:cNvGraphicFramePr>
              <p:nvPr>
                <p:extLst>
                  <p:ext uri="{D42A27DB-BD31-4B8C-83A1-F6EECF244321}">
                    <p14:modId xmlns:p14="http://schemas.microsoft.com/office/powerpoint/2010/main" val="3871127052"/>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21" name="Table 3">
                <a:extLst>
                  <a:ext uri="{FF2B5EF4-FFF2-40B4-BE49-F238E27FC236}">
                    <a16:creationId xmlns:a16="http://schemas.microsoft.com/office/drawing/2014/main" id="{E2305E2E-90A1-FA45-96EC-57C701689747}"/>
                  </a:ext>
                </a:extLst>
              </p:cNvPr>
              <p:cNvGraphicFramePr>
                <a:graphicFrameLocks noGrp="1"/>
              </p:cNvGraphicFramePr>
              <p:nvPr>
                <p:extLst>
                  <p:ext uri="{D42A27DB-BD31-4B8C-83A1-F6EECF244321}">
                    <p14:modId xmlns:p14="http://schemas.microsoft.com/office/powerpoint/2010/main" val="3871127052"/>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4"/>
                          <a:stretch>
                            <a:fillRect l="-232143" t="-113793" r="-605357" b="-27586"/>
                          </a:stretch>
                        </a:blipFill>
                      </a:tcPr>
                    </a:tc>
                    <a:tc>
                      <a:txBody>
                        <a:bodyPr/>
                        <a:lstStyle/>
                        <a:p>
                          <a:endParaRPr lang="en-US"/>
                        </a:p>
                      </a:txBody>
                      <a:tcPr>
                        <a:blipFill>
                          <a:blip r:embed="rId4"/>
                          <a:stretch>
                            <a:fillRect l="-332143" t="-113793" r="-505357" b="-27586"/>
                          </a:stretch>
                        </a:blipFill>
                      </a:tcPr>
                    </a:tc>
                    <a:tc>
                      <a:txBody>
                        <a:bodyPr/>
                        <a:lstStyle/>
                        <a:p>
                          <a:endParaRPr lang="en-US"/>
                        </a:p>
                      </a:txBody>
                      <a:tcPr>
                        <a:blipFill>
                          <a:blip r:embed="rId4"/>
                          <a:stretch>
                            <a:fillRect l="-432143" t="-113793" r="-405357" b="-27586"/>
                          </a:stretch>
                        </a:blipFill>
                      </a:tcPr>
                    </a:tc>
                    <a:tc>
                      <a:txBody>
                        <a:bodyPr/>
                        <a:lstStyle/>
                        <a:p>
                          <a:endParaRPr lang="en-US"/>
                        </a:p>
                      </a:txBody>
                      <a:tcPr>
                        <a:blipFill>
                          <a:blip r:embed="rId4"/>
                          <a:stretch>
                            <a:fillRect l="-532143" t="-113793" r="-305357" b="-27586"/>
                          </a:stretch>
                        </a:blipFill>
                      </a:tcPr>
                    </a:tc>
                    <a:tc>
                      <a:txBody>
                        <a:bodyPr/>
                        <a:lstStyle/>
                        <a:p>
                          <a:endParaRPr lang="en-US"/>
                        </a:p>
                      </a:txBody>
                      <a:tcPr>
                        <a:blipFill>
                          <a:blip r:embed="rId4"/>
                          <a:stretch>
                            <a:fillRect l="-632143" t="-113793" r="-205357" b="-27586"/>
                          </a:stretch>
                        </a:blipFill>
                      </a:tcPr>
                    </a:tc>
                    <a:tc>
                      <a:txBody>
                        <a:bodyPr/>
                        <a:lstStyle/>
                        <a:p>
                          <a:endParaRPr lang="en-US"/>
                        </a:p>
                      </a:txBody>
                      <a:tcPr>
                        <a:blipFill>
                          <a:blip r:embed="rId4"/>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9AEE0EF-7201-D44D-B320-7C845A651EF0}"/>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22" name="Rectangle 21">
                <a:extLst>
                  <a:ext uri="{FF2B5EF4-FFF2-40B4-BE49-F238E27FC236}">
                    <a16:creationId xmlns:a16="http://schemas.microsoft.com/office/drawing/2014/main" id="{49AEE0EF-7201-D44D-B320-7C845A651EF0}"/>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5"/>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4" name="Table 5">
                <a:extLst>
                  <a:ext uri="{FF2B5EF4-FFF2-40B4-BE49-F238E27FC236}">
                    <a16:creationId xmlns:a16="http://schemas.microsoft.com/office/drawing/2014/main" id="{A7F9AC1D-738C-2145-99D8-1FC8984D876C}"/>
                  </a:ext>
                </a:extLst>
              </p:cNvPr>
              <p:cNvGraphicFramePr>
                <a:graphicFrameLocks noGrp="1"/>
              </p:cNvGraphicFramePr>
              <p:nvPr>
                <p:extLst>
                  <p:ext uri="{D42A27DB-BD31-4B8C-83A1-F6EECF244321}">
                    <p14:modId xmlns:p14="http://schemas.microsoft.com/office/powerpoint/2010/main" val="172984176"/>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24" name="Table 5">
                <a:extLst>
                  <a:ext uri="{FF2B5EF4-FFF2-40B4-BE49-F238E27FC236}">
                    <a16:creationId xmlns:a16="http://schemas.microsoft.com/office/drawing/2014/main" id="{A7F9AC1D-738C-2145-99D8-1FC8984D876C}"/>
                  </a:ext>
                </a:extLst>
              </p:cNvPr>
              <p:cNvGraphicFramePr>
                <a:graphicFrameLocks noGrp="1"/>
              </p:cNvGraphicFramePr>
              <p:nvPr>
                <p:extLst>
                  <p:ext uri="{D42A27DB-BD31-4B8C-83A1-F6EECF244321}">
                    <p14:modId xmlns:p14="http://schemas.microsoft.com/office/powerpoint/2010/main" val="172984176"/>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6"/>
                          <a:stretch>
                            <a:fillRect l="-102273" t="-3448" r="-202273" b="-327586"/>
                          </a:stretch>
                        </a:blipFill>
                      </a:tcPr>
                    </a:tc>
                    <a:tc>
                      <a:txBody>
                        <a:bodyPr/>
                        <a:lstStyle/>
                        <a:p>
                          <a:endParaRPr lang="en-US"/>
                        </a:p>
                      </a:txBody>
                      <a:tcPr>
                        <a:blipFill>
                          <a:blip r:embed="rId6"/>
                          <a:stretch>
                            <a:fillRect l="-206977" t="-3448" r="-106977" b="-327586"/>
                          </a:stretch>
                        </a:blipFill>
                      </a:tcPr>
                    </a:tc>
                    <a:tc>
                      <a:txBody>
                        <a:bodyPr/>
                        <a:lstStyle/>
                        <a:p>
                          <a:endParaRPr lang="en-US"/>
                        </a:p>
                      </a:txBody>
                      <a:tcPr>
                        <a:blipFill>
                          <a:blip r:embed="rId6"/>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6"/>
                          <a:stretch>
                            <a:fillRect l="-2273" t="-103448" r="-302273" b="-227586"/>
                          </a:stretch>
                        </a:blipFill>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6"/>
                          <a:stretch>
                            <a:fillRect l="-2273" t="-203448" r="-302273" b="-1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6"/>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85378B3-7B83-7445-A67F-299555CE586F}"/>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1" name="TextBox 10">
                <a:extLst>
                  <a:ext uri="{FF2B5EF4-FFF2-40B4-BE49-F238E27FC236}">
                    <a16:creationId xmlns:a16="http://schemas.microsoft.com/office/drawing/2014/main" id="{C85378B3-7B83-7445-A67F-299555CE586F}"/>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3498225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p:cxnSp>
        <p:nvCxnSpPr>
          <p:cNvPr id="14" name="Straight Arrow Connector 13">
            <a:extLst>
              <a:ext uri="{FF2B5EF4-FFF2-40B4-BE49-F238E27FC236}">
                <a16:creationId xmlns:a16="http://schemas.microsoft.com/office/drawing/2014/main" id="{2B911DDA-CC0B-2E4F-AE17-00E1992229EC}"/>
              </a:ext>
            </a:extLst>
          </p:cNvPr>
          <p:cNvCxnSpPr/>
          <p:nvPr/>
        </p:nvCxnSpPr>
        <p:spPr bwMode="auto">
          <a:xfrm flipV="1">
            <a:off x="3493553" y="2187765"/>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478009960"/>
                  </p:ext>
                </p:extLst>
              </p:nvPr>
            </p:nvGraphicFramePr>
            <p:xfrm>
              <a:off x="114909" y="2685152"/>
              <a:ext cx="8640000" cy="146304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905607317"/>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296524">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(value &amp; meaning)</a:t>
                          </a:r>
                          <a:endParaRPr lang="en-US" dirty="0">
                            <a:latin typeface="Arial" panose="020B0604020202020204" pitchFamily="34" charset="0"/>
                            <a:cs typeface="Arial" panose="020B0604020202020204" pitchFamily="34" charset="0"/>
                          </a:endParaRPr>
                        </a:p>
                      </a:txBody>
                      <a:tcPr anchor="ctr"/>
                    </a:tc>
                    <a:tc hMerge="1">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17520593"/>
                      </a:ext>
                    </a:extLst>
                  </a:tr>
                  <a:tr h="355498">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9:01</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011045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9:02</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(1, </m:t>
                                </m:r>
                                <m:r>
                                  <a:rPr lang="en-US" b="0" i="1" smtClean="0">
                                    <a:solidFill>
                                      <a:srgbClr val="00B0F0"/>
                                    </a:solidFill>
                                    <a:latin typeface="Cambria Math" panose="02040503050406030204" pitchFamily="18" charset="0"/>
                                    <a:cs typeface="Arial" panose="020B0604020202020204" pitchFamily="34" charset="0"/>
                                  </a:rPr>
                                  <m:t>4</m:t>
                                </m:r>
                                <m:r>
                                  <a:rPr lang="en-US" b="0" i="1" smtClean="0">
                                    <a:latin typeface="Cambria Math" panose="02040503050406030204" pitchFamily="18" charset="0"/>
                                    <a:cs typeface="Arial" panose="020B0604020202020204" pitchFamily="34" charset="0"/>
                                  </a:rPr>
                                  <m:t>)</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653207"/>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478009960"/>
                  </p:ext>
                </p:extLst>
              </p:nvPr>
            </p:nvGraphicFramePr>
            <p:xfrm>
              <a:off x="114909" y="2685152"/>
              <a:ext cx="8640000" cy="146304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905607317"/>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5760">
                    <a:tc>
                      <a:txBody>
                        <a:bodyPr/>
                        <a:lstStyle/>
                        <a:p>
                          <a:endParaRPr lang="en-US"/>
                        </a:p>
                      </a:txBody>
                      <a:tcPr anchor="ctr">
                        <a:blipFill>
                          <a:blip r:embed="rId3"/>
                          <a:stretch>
                            <a:fillRect l="-1754" t="-6897" r="-1098246" b="-327586"/>
                          </a:stretch>
                        </a:blipFill>
                      </a:tcPr>
                    </a:tc>
                    <a:tc>
                      <a:txBody>
                        <a:bodyPr/>
                        <a:lstStyle/>
                        <a:p>
                          <a:endParaRPr lang="en-US"/>
                        </a:p>
                      </a:txBody>
                      <a:tcPr anchor="ctr">
                        <a:blipFill>
                          <a:blip r:embed="rId3"/>
                          <a:stretch>
                            <a:fillRect l="-51327" t="-6897" r="-453982" b="-327586"/>
                          </a:stretch>
                        </a:blipFill>
                      </a:tcPr>
                    </a:tc>
                    <a:tc>
                      <a:txBody>
                        <a:bodyPr/>
                        <a:lstStyle/>
                        <a:p>
                          <a:endParaRPr lang="en-US"/>
                        </a:p>
                      </a:txBody>
                      <a:tcPr anchor="ctr">
                        <a:blipFill>
                          <a:blip r:embed="rId3"/>
                          <a:stretch>
                            <a:fillRect l="-300000" t="-6897" r="-800000" b="-327586"/>
                          </a:stretch>
                        </a:blipFill>
                      </a:tcPr>
                    </a:tc>
                    <a:tc gridSpan="2">
                      <a:txBody>
                        <a:bodyPr/>
                        <a:lstStyle/>
                        <a:p>
                          <a:endParaRPr lang="en-US"/>
                        </a:p>
                      </a:txBody>
                      <a:tcPr anchor="ctr">
                        <a:blipFill>
                          <a:blip r:embed="rId3"/>
                          <a:stretch>
                            <a:fillRect l="-66862" t="-6897" r="-33724" b="-327586"/>
                          </a:stretch>
                        </a:blipFill>
                      </a:tcPr>
                    </a:tc>
                    <a:tc hMerge="1">
                      <a:txBody>
                        <a:bodyPr/>
                        <a:lstStyle/>
                        <a:p>
                          <a:endParaRPr lang="en-US"/>
                        </a:p>
                      </a:txBody>
                      <a:tcPr/>
                    </a:tc>
                    <a:tc>
                      <a:txBody>
                        <a:bodyPr/>
                        <a:lstStyle/>
                        <a:p>
                          <a:endParaRPr lang="en-US"/>
                        </a:p>
                      </a:txBody>
                      <a:tcPr anchor="ctr">
                        <a:blipFill>
                          <a:blip r:embed="rId3"/>
                          <a:stretch>
                            <a:fillRect l="-1016071" t="-6897" r="-105357" b="-327586"/>
                          </a:stretch>
                        </a:blipFill>
                      </a:tcPr>
                    </a:tc>
                    <a:tc>
                      <a:txBody>
                        <a:bodyPr/>
                        <a:lstStyle/>
                        <a:p>
                          <a:endParaRPr lang="en-US"/>
                        </a:p>
                      </a:txBody>
                      <a:tcPr anchor="ctr">
                        <a:blipFill>
                          <a:blip r:embed="rId3"/>
                          <a:stretch>
                            <a:fillRect l="-1096491" t="-6897" r="-3509" b="-327586"/>
                          </a:stretch>
                        </a:blipFill>
                      </a:tcPr>
                    </a:tc>
                    <a:extLst>
                      <a:ext uri="{0D108BD9-81ED-4DB2-BD59-A6C34878D82A}">
                        <a16:rowId xmlns:a16="http://schemas.microsoft.com/office/drawing/2014/main" val="3017520593"/>
                      </a:ext>
                    </a:extLst>
                  </a:tr>
                  <a:tr h="365760">
                    <a:tc>
                      <a:txBody>
                        <a:bodyPr/>
                        <a:lstStyle/>
                        <a:p>
                          <a:endParaRPr lang="en-US"/>
                        </a:p>
                      </a:txBody>
                      <a:tcPr anchor="ctr">
                        <a:blipFill>
                          <a:blip r:embed="rId3"/>
                          <a:stretch>
                            <a:fillRect l="-1754" t="-106897" r="-1098246" b="-227586"/>
                          </a:stretch>
                        </a:blipFill>
                      </a:tcPr>
                    </a:tc>
                    <a:tc>
                      <a:txBody>
                        <a:bodyPr/>
                        <a:lstStyle/>
                        <a:p>
                          <a:endParaRPr lang="en-US"/>
                        </a:p>
                      </a:txBody>
                      <a:tcPr anchor="ctr">
                        <a:blipFill>
                          <a:blip r:embed="rId3"/>
                          <a:stretch>
                            <a:fillRect l="-51327" t="-106897" r="-453982" b="-227586"/>
                          </a:stretch>
                        </a:blipFill>
                      </a:tcPr>
                    </a:tc>
                    <a:tc>
                      <a:txBody>
                        <a:bodyPr/>
                        <a:lstStyle/>
                        <a:p>
                          <a:endParaRPr lang="en-US"/>
                        </a:p>
                      </a:txBody>
                      <a:tcPr anchor="ctr">
                        <a:blipFill>
                          <a:blip r:embed="rId3"/>
                          <a:stretch>
                            <a:fillRect l="-300000" t="-106897" r="-800000" b="-227586"/>
                          </a:stretch>
                        </a:blipFill>
                      </a:tcPr>
                    </a:tc>
                    <a:tc>
                      <a:txBody>
                        <a:bodyPr/>
                        <a:lstStyle/>
                        <a:p>
                          <a:endParaRPr lang="en-US"/>
                        </a:p>
                      </a:txBody>
                      <a:tcPr anchor="ctr">
                        <a:blipFill>
                          <a:blip r:embed="rId3"/>
                          <a:stretch>
                            <a:fillRect l="-400000" t="-106897" r="-700000" b="-2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106897" r="-105357" b="-227586"/>
                          </a:stretch>
                        </a:blipFill>
                      </a:tcPr>
                    </a:tc>
                    <a:tc>
                      <a:txBody>
                        <a:bodyPr/>
                        <a:lstStyle/>
                        <a:p>
                          <a:endParaRPr lang="en-US"/>
                        </a:p>
                      </a:txBody>
                      <a:tcPr anchor="ctr">
                        <a:blipFill>
                          <a:blip r:embed="rId3"/>
                          <a:stretch>
                            <a:fillRect l="-1096491" t="-106897" r="-3509" b="-227586"/>
                          </a:stretch>
                        </a:blipFill>
                      </a:tcPr>
                    </a:tc>
                    <a:extLst>
                      <a:ext uri="{0D108BD9-81ED-4DB2-BD59-A6C34878D82A}">
                        <a16:rowId xmlns:a16="http://schemas.microsoft.com/office/drawing/2014/main" val="3411577267"/>
                      </a:ext>
                    </a:extLst>
                  </a:tr>
                  <a:tr h="365760">
                    <a:tc>
                      <a:txBody>
                        <a:bodyPr/>
                        <a:lstStyle/>
                        <a:p>
                          <a:endParaRPr lang="en-US"/>
                        </a:p>
                      </a:txBody>
                      <a:tcPr anchor="ctr">
                        <a:blipFill>
                          <a:blip r:embed="rId3"/>
                          <a:stretch>
                            <a:fillRect l="-1754" t="-206897" r="-1098246" b="-127586"/>
                          </a:stretch>
                        </a:blipFill>
                      </a:tcPr>
                    </a:tc>
                    <a:tc>
                      <a:txBody>
                        <a:bodyPr/>
                        <a:lstStyle/>
                        <a:p>
                          <a:endParaRPr lang="en-US"/>
                        </a:p>
                      </a:txBody>
                      <a:tcPr anchor="ctr">
                        <a:blipFill>
                          <a:blip r:embed="rId3"/>
                          <a:stretch>
                            <a:fillRect l="-51327" t="-206897" r="-453982" b="-127586"/>
                          </a:stretch>
                        </a:blipFill>
                      </a:tcPr>
                    </a:tc>
                    <a:tc>
                      <a:txBody>
                        <a:bodyPr/>
                        <a:lstStyle/>
                        <a:p>
                          <a:endParaRPr lang="en-US"/>
                        </a:p>
                      </a:txBody>
                      <a:tcPr anchor="ctr">
                        <a:blipFill>
                          <a:blip r:embed="rId3"/>
                          <a:stretch>
                            <a:fillRect l="-300000" t="-206897" r="-800000" b="-127586"/>
                          </a:stretch>
                        </a:blipFill>
                      </a:tcPr>
                    </a:tc>
                    <a:tc>
                      <a:txBody>
                        <a:bodyPr/>
                        <a:lstStyle/>
                        <a:p>
                          <a:endParaRPr lang="en-US"/>
                        </a:p>
                      </a:txBody>
                      <a:tcPr anchor="ctr">
                        <a:blipFill>
                          <a:blip r:embed="rId3"/>
                          <a:stretch>
                            <a:fillRect l="-400000" t="-206897" r="-700000" b="-1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206897" r="-105357" b="-127586"/>
                          </a:stretch>
                        </a:blipFill>
                      </a:tcPr>
                    </a:tc>
                    <a:tc>
                      <a:txBody>
                        <a:bodyPr/>
                        <a:lstStyle/>
                        <a:p>
                          <a:endParaRPr lang="en-US"/>
                        </a:p>
                      </a:txBody>
                      <a:tcPr anchor="ctr">
                        <a:blipFill>
                          <a:blip r:embed="rId3"/>
                          <a:stretch>
                            <a:fillRect l="-1096491" t="-206897" r="-3509" b="-127586"/>
                          </a:stretch>
                        </a:blipFill>
                      </a:tcPr>
                    </a:tc>
                    <a:extLst>
                      <a:ext uri="{0D108BD9-81ED-4DB2-BD59-A6C34878D82A}">
                        <a16:rowId xmlns:a16="http://schemas.microsoft.com/office/drawing/2014/main" val="490110457"/>
                      </a:ext>
                    </a:extLst>
                  </a:tr>
                  <a:tr h="365760">
                    <a:tc>
                      <a:txBody>
                        <a:bodyPr/>
                        <a:lstStyle/>
                        <a:p>
                          <a:endParaRPr lang="en-US"/>
                        </a:p>
                      </a:txBody>
                      <a:tcPr anchor="ctr">
                        <a:blipFill>
                          <a:blip r:embed="rId3"/>
                          <a:stretch>
                            <a:fillRect l="-1754" t="-306897" r="-1098246" b="-27586"/>
                          </a:stretch>
                        </a:blipFill>
                      </a:tcPr>
                    </a:tc>
                    <a:tc>
                      <a:txBody>
                        <a:bodyPr/>
                        <a:lstStyle/>
                        <a:p>
                          <a:endParaRPr lang="en-US"/>
                        </a:p>
                      </a:txBody>
                      <a:tcPr anchor="ctr">
                        <a:blipFill>
                          <a:blip r:embed="rId3"/>
                          <a:stretch>
                            <a:fillRect l="-51327" t="-306897" r="-453982" b="-27586"/>
                          </a:stretch>
                        </a:blipFill>
                      </a:tcPr>
                    </a:tc>
                    <a:tc>
                      <a:txBody>
                        <a:bodyPr/>
                        <a:lstStyle/>
                        <a:p>
                          <a:endParaRPr lang="en-US"/>
                        </a:p>
                      </a:txBody>
                      <a:tcPr anchor="ctr">
                        <a:blipFill>
                          <a:blip r:embed="rId3"/>
                          <a:stretch>
                            <a:fillRect l="-300000" t="-306897" r="-800000" b="-27586"/>
                          </a:stretch>
                        </a:blipFill>
                      </a:tcPr>
                    </a:tc>
                    <a:tc>
                      <a:txBody>
                        <a:bodyPr/>
                        <a:lstStyle/>
                        <a:p>
                          <a:endParaRPr lang="en-US"/>
                        </a:p>
                      </a:txBody>
                      <a:tcPr anchor="ctr">
                        <a:blipFill>
                          <a:blip r:embed="rId3"/>
                          <a:stretch>
                            <a:fillRect l="-400000" t="-306897" r="-700000" b="-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306897" r="-105357" b="-27586"/>
                          </a:stretch>
                        </a:blipFill>
                      </a:tcPr>
                    </a:tc>
                    <a:tc>
                      <a:txBody>
                        <a:bodyPr/>
                        <a:lstStyle/>
                        <a:p>
                          <a:endParaRPr lang="en-US"/>
                        </a:p>
                      </a:txBody>
                      <a:tcPr anchor="ctr">
                        <a:blipFill>
                          <a:blip r:embed="rId3"/>
                          <a:stretch>
                            <a:fillRect l="-1096491" t="-306897" r="-3509" b="-27586"/>
                          </a:stretch>
                        </a:blipFill>
                      </a:tcPr>
                    </a:tc>
                    <a:extLst>
                      <a:ext uri="{0D108BD9-81ED-4DB2-BD59-A6C34878D82A}">
                        <a16:rowId xmlns:a16="http://schemas.microsoft.com/office/drawing/2014/main" val="153565320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5">
                <a:extLst>
                  <a:ext uri="{FF2B5EF4-FFF2-40B4-BE49-F238E27FC236}">
                    <a16:creationId xmlns:a16="http://schemas.microsoft.com/office/drawing/2014/main" id="{256CD33A-3E2B-0F4A-84B4-8685F88BCC9A}"/>
                  </a:ext>
                </a:extLst>
              </p:cNvPr>
              <p:cNvGraphicFramePr>
                <a:graphicFrameLocks noGrp="1"/>
              </p:cNvGraphicFramePr>
              <p:nvPr>
                <p:extLst>
                  <p:ext uri="{D42A27DB-BD31-4B8C-83A1-F6EECF244321}">
                    <p14:modId xmlns:p14="http://schemas.microsoft.com/office/powerpoint/2010/main" val="1743454375"/>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16" name="Table 5">
                <a:extLst>
                  <a:ext uri="{FF2B5EF4-FFF2-40B4-BE49-F238E27FC236}">
                    <a16:creationId xmlns:a16="http://schemas.microsoft.com/office/drawing/2014/main" id="{256CD33A-3E2B-0F4A-84B4-8685F88BCC9A}"/>
                  </a:ext>
                </a:extLst>
              </p:cNvPr>
              <p:cNvGraphicFramePr>
                <a:graphicFrameLocks noGrp="1"/>
              </p:cNvGraphicFramePr>
              <p:nvPr>
                <p:extLst>
                  <p:ext uri="{D42A27DB-BD31-4B8C-83A1-F6EECF244321}">
                    <p14:modId xmlns:p14="http://schemas.microsoft.com/office/powerpoint/2010/main" val="1743454375"/>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4"/>
                          <a:stretch>
                            <a:fillRect l="-102273" t="-3448" r="-202273" b="-327586"/>
                          </a:stretch>
                        </a:blipFill>
                      </a:tcPr>
                    </a:tc>
                    <a:tc>
                      <a:txBody>
                        <a:bodyPr/>
                        <a:lstStyle/>
                        <a:p>
                          <a:endParaRPr lang="en-US"/>
                        </a:p>
                      </a:txBody>
                      <a:tcPr>
                        <a:blipFill>
                          <a:blip r:embed="rId4"/>
                          <a:stretch>
                            <a:fillRect l="-206977" t="-3448" r="-106977" b="-327586"/>
                          </a:stretch>
                        </a:blipFill>
                      </a:tcPr>
                    </a:tc>
                    <a:tc>
                      <a:txBody>
                        <a:bodyPr/>
                        <a:lstStyle/>
                        <a:p>
                          <a:endParaRPr lang="en-US"/>
                        </a:p>
                      </a:txBody>
                      <a:tcPr>
                        <a:blipFill>
                          <a:blip r:embed="rId4"/>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4"/>
                          <a:stretch>
                            <a:fillRect l="-2273" t="-103448" r="-302273" b="-227586"/>
                          </a:stretch>
                        </a:blipFill>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4"/>
                          <a:stretch>
                            <a:fillRect l="-2273" t="-203448" r="-302273" b="-1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4"/>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3">
                <a:extLst>
                  <a:ext uri="{FF2B5EF4-FFF2-40B4-BE49-F238E27FC236}">
                    <a16:creationId xmlns:a16="http://schemas.microsoft.com/office/drawing/2014/main" id="{73A90997-B4C4-DF4E-ACE4-23D7EEDD9BE3}"/>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21" name="Table 3">
                <a:extLst>
                  <a:ext uri="{FF2B5EF4-FFF2-40B4-BE49-F238E27FC236}">
                    <a16:creationId xmlns:a16="http://schemas.microsoft.com/office/drawing/2014/main" id="{73A90997-B4C4-DF4E-ACE4-23D7EEDD9BE3}"/>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5"/>
                          <a:stretch>
                            <a:fillRect l="-232143" t="-113793" r="-605357" b="-27586"/>
                          </a:stretch>
                        </a:blipFill>
                      </a:tcPr>
                    </a:tc>
                    <a:tc>
                      <a:txBody>
                        <a:bodyPr/>
                        <a:lstStyle/>
                        <a:p>
                          <a:endParaRPr lang="en-US"/>
                        </a:p>
                      </a:txBody>
                      <a:tcPr>
                        <a:blipFill>
                          <a:blip r:embed="rId5"/>
                          <a:stretch>
                            <a:fillRect l="-332143" t="-113793" r="-505357" b="-27586"/>
                          </a:stretch>
                        </a:blipFill>
                      </a:tcPr>
                    </a:tc>
                    <a:tc>
                      <a:txBody>
                        <a:bodyPr/>
                        <a:lstStyle/>
                        <a:p>
                          <a:endParaRPr lang="en-US"/>
                        </a:p>
                      </a:txBody>
                      <a:tcPr>
                        <a:blipFill>
                          <a:blip r:embed="rId5"/>
                          <a:stretch>
                            <a:fillRect l="-432143" t="-113793" r="-405357" b="-27586"/>
                          </a:stretch>
                        </a:blipFill>
                      </a:tcPr>
                    </a:tc>
                    <a:tc>
                      <a:txBody>
                        <a:bodyPr/>
                        <a:lstStyle/>
                        <a:p>
                          <a:endParaRPr lang="en-US"/>
                        </a:p>
                      </a:txBody>
                      <a:tcPr>
                        <a:blipFill>
                          <a:blip r:embed="rId5"/>
                          <a:stretch>
                            <a:fillRect l="-532143" t="-113793" r="-305357" b="-27586"/>
                          </a:stretch>
                        </a:blipFill>
                      </a:tcPr>
                    </a:tc>
                    <a:tc>
                      <a:txBody>
                        <a:bodyPr/>
                        <a:lstStyle/>
                        <a:p>
                          <a:endParaRPr lang="en-US"/>
                        </a:p>
                      </a:txBody>
                      <a:tcPr>
                        <a:blipFill>
                          <a:blip r:embed="rId5"/>
                          <a:stretch>
                            <a:fillRect l="-632143" t="-113793" r="-205357" b="-27586"/>
                          </a:stretch>
                        </a:blipFill>
                      </a:tcPr>
                    </a:tc>
                    <a:tc>
                      <a:txBody>
                        <a:bodyPr/>
                        <a:lstStyle/>
                        <a:p>
                          <a:endParaRPr lang="en-US"/>
                        </a:p>
                      </a:txBody>
                      <a:tcPr>
                        <a:blipFill>
                          <a:blip r:embed="rId5"/>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0EDE4055-E8A9-B744-96F4-FC367DB72506}"/>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22" name="Rectangle 21">
                <a:extLst>
                  <a:ext uri="{FF2B5EF4-FFF2-40B4-BE49-F238E27FC236}">
                    <a16:creationId xmlns:a16="http://schemas.microsoft.com/office/drawing/2014/main" id="{0EDE4055-E8A9-B744-96F4-FC367DB72506}"/>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6"/>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7D4CF1F-DFCE-4B40-B796-CCA51EF5BCAC}"/>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1" name="TextBox 10">
                <a:extLst>
                  <a:ext uri="{FF2B5EF4-FFF2-40B4-BE49-F238E27FC236}">
                    <a16:creationId xmlns:a16="http://schemas.microsoft.com/office/drawing/2014/main" id="{F7D4CF1F-DFCE-4B40-B796-CCA51EF5BCAC}"/>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90083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606305897"/>
                  </p:ext>
                </p:extLst>
              </p:nvPr>
            </p:nvGraphicFramePr>
            <p:xfrm>
              <a:off x="114908" y="2685152"/>
              <a:ext cx="8640000" cy="182880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3852878240"/>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296524">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(value &amp; meaning)</a:t>
                          </a:r>
                          <a:endParaRPr lang="en-US" dirty="0">
                            <a:latin typeface="Arial" panose="020B0604020202020204" pitchFamily="34" charset="0"/>
                            <a:cs typeface="Arial" panose="020B0604020202020204" pitchFamily="34" charset="0"/>
                          </a:endParaRPr>
                        </a:p>
                      </a:txBody>
                      <a:tcPr anchor="ctr"/>
                    </a:tc>
                    <a:tc hMerge="1">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17520593"/>
                      </a:ext>
                    </a:extLst>
                  </a:tr>
                  <a:tr h="355498">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9:01</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011045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9:02</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65320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(2, 4)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9687286"/>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606305897"/>
                  </p:ext>
                </p:extLst>
              </p:nvPr>
            </p:nvGraphicFramePr>
            <p:xfrm>
              <a:off x="114908" y="2685152"/>
              <a:ext cx="8640000" cy="182880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3852878240"/>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5760">
                    <a:tc>
                      <a:txBody>
                        <a:bodyPr/>
                        <a:lstStyle/>
                        <a:p>
                          <a:endParaRPr lang="en-US"/>
                        </a:p>
                      </a:txBody>
                      <a:tcPr anchor="ctr">
                        <a:blipFill>
                          <a:blip r:embed="rId3"/>
                          <a:stretch>
                            <a:fillRect l="-1754" t="-6897" r="-1098246" b="-427586"/>
                          </a:stretch>
                        </a:blipFill>
                      </a:tcPr>
                    </a:tc>
                    <a:tc>
                      <a:txBody>
                        <a:bodyPr/>
                        <a:lstStyle/>
                        <a:p>
                          <a:endParaRPr lang="en-US"/>
                        </a:p>
                      </a:txBody>
                      <a:tcPr anchor="ctr">
                        <a:blipFill>
                          <a:blip r:embed="rId3"/>
                          <a:stretch>
                            <a:fillRect l="-51327" t="-6897" r="-453982" b="-427586"/>
                          </a:stretch>
                        </a:blipFill>
                      </a:tcPr>
                    </a:tc>
                    <a:tc>
                      <a:txBody>
                        <a:bodyPr/>
                        <a:lstStyle/>
                        <a:p>
                          <a:endParaRPr lang="en-US"/>
                        </a:p>
                      </a:txBody>
                      <a:tcPr anchor="ctr">
                        <a:blipFill>
                          <a:blip r:embed="rId3"/>
                          <a:stretch>
                            <a:fillRect l="-300000" t="-6897" r="-800000" b="-427586"/>
                          </a:stretch>
                        </a:blipFill>
                      </a:tcPr>
                    </a:tc>
                    <a:tc gridSpan="2">
                      <a:txBody>
                        <a:bodyPr/>
                        <a:lstStyle/>
                        <a:p>
                          <a:endParaRPr lang="en-US"/>
                        </a:p>
                      </a:txBody>
                      <a:tcPr anchor="ctr">
                        <a:blipFill>
                          <a:blip r:embed="rId3"/>
                          <a:stretch>
                            <a:fillRect l="-66862" t="-6897" r="-33724" b="-427586"/>
                          </a:stretch>
                        </a:blipFill>
                      </a:tcPr>
                    </a:tc>
                    <a:tc hMerge="1">
                      <a:txBody>
                        <a:bodyPr/>
                        <a:lstStyle/>
                        <a:p>
                          <a:endParaRPr lang="en-US"/>
                        </a:p>
                      </a:txBody>
                      <a:tcPr/>
                    </a:tc>
                    <a:tc>
                      <a:txBody>
                        <a:bodyPr/>
                        <a:lstStyle/>
                        <a:p>
                          <a:endParaRPr lang="en-US"/>
                        </a:p>
                      </a:txBody>
                      <a:tcPr anchor="ctr">
                        <a:blipFill>
                          <a:blip r:embed="rId3"/>
                          <a:stretch>
                            <a:fillRect l="-1016071" t="-6897" r="-105357" b="-427586"/>
                          </a:stretch>
                        </a:blipFill>
                      </a:tcPr>
                    </a:tc>
                    <a:tc>
                      <a:txBody>
                        <a:bodyPr/>
                        <a:lstStyle/>
                        <a:p>
                          <a:endParaRPr lang="en-US"/>
                        </a:p>
                      </a:txBody>
                      <a:tcPr anchor="ctr">
                        <a:blipFill>
                          <a:blip r:embed="rId3"/>
                          <a:stretch>
                            <a:fillRect l="-1096491" t="-6897" r="-3509" b="-427586"/>
                          </a:stretch>
                        </a:blipFill>
                      </a:tcPr>
                    </a:tc>
                    <a:extLst>
                      <a:ext uri="{0D108BD9-81ED-4DB2-BD59-A6C34878D82A}">
                        <a16:rowId xmlns:a16="http://schemas.microsoft.com/office/drawing/2014/main" val="3017520593"/>
                      </a:ext>
                    </a:extLst>
                  </a:tr>
                  <a:tr h="365760">
                    <a:tc>
                      <a:txBody>
                        <a:bodyPr/>
                        <a:lstStyle/>
                        <a:p>
                          <a:endParaRPr lang="en-US"/>
                        </a:p>
                      </a:txBody>
                      <a:tcPr anchor="ctr">
                        <a:blipFill>
                          <a:blip r:embed="rId3"/>
                          <a:stretch>
                            <a:fillRect l="-1754" t="-106897" r="-1098246" b="-327586"/>
                          </a:stretch>
                        </a:blipFill>
                      </a:tcPr>
                    </a:tc>
                    <a:tc>
                      <a:txBody>
                        <a:bodyPr/>
                        <a:lstStyle/>
                        <a:p>
                          <a:endParaRPr lang="en-US"/>
                        </a:p>
                      </a:txBody>
                      <a:tcPr anchor="ctr">
                        <a:blipFill>
                          <a:blip r:embed="rId3"/>
                          <a:stretch>
                            <a:fillRect l="-51327" t="-106897" r="-453982" b="-327586"/>
                          </a:stretch>
                        </a:blipFill>
                      </a:tcPr>
                    </a:tc>
                    <a:tc>
                      <a:txBody>
                        <a:bodyPr/>
                        <a:lstStyle/>
                        <a:p>
                          <a:endParaRPr lang="en-US"/>
                        </a:p>
                      </a:txBody>
                      <a:tcPr anchor="ctr">
                        <a:blipFill>
                          <a:blip r:embed="rId3"/>
                          <a:stretch>
                            <a:fillRect l="-300000" t="-106897" r="-800000" b="-327586"/>
                          </a:stretch>
                        </a:blipFill>
                      </a:tcPr>
                    </a:tc>
                    <a:tc>
                      <a:txBody>
                        <a:bodyPr/>
                        <a:lstStyle/>
                        <a:p>
                          <a:endParaRPr lang="en-US"/>
                        </a:p>
                      </a:txBody>
                      <a:tcPr anchor="ctr">
                        <a:blipFill>
                          <a:blip r:embed="rId3"/>
                          <a:stretch>
                            <a:fillRect l="-400000" t="-106897" r="-700000" b="-3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106897" r="-105357" b="-327586"/>
                          </a:stretch>
                        </a:blipFill>
                      </a:tcPr>
                    </a:tc>
                    <a:tc>
                      <a:txBody>
                        <a:bodyPr/>
                        <a:lstStyle/>
                        <a:p>
                          <a:endParaRPr lang="en-US"/>
                        </a:p>
                      </a:txBody>
                      <a:tcPr anchor="ctr">
                        <a:blipFill>
                          <a:blip r:embed="rId3"/>
                          <a:stretch>
                            <a:fillRect l="-1096491" t="-106897" r="-3509" b="-327586"/>
                          </a:stretch>
                        </a:blipFill>
                      </a:tcPr>
                    </a:tc>
                    <a:extLst>
                      <a:ext uri="{0D108BD9-81ED-4DB2-BD59-A6C34878D82A}">
                        <a16:rowId xmlns:a16="http://schemas.microsoft.com/office/drawing/2014/main" val="3411577267"/>
                      </a:ext>
                    </a:extLst>
                  </a:tr>
                  <a:tr h="365760">
                    <a:tc>
                      <a:txBody>
                        <a:bodyPr/>
                        <a:lstStyle/>
                        <a:p>
                          <a:endParaRPr lang="en-US"/>
                        </a:p>
                      </a:txBody>
                      <a:tcPr anchor="ctr">
                        <a:blipFill>
                          <a:blip r:embed="rId3"/>
                          <a:stretch>
                            <a:fillRect l="-1754" t="-206897" r="-1098246" b="-227586"/>
                          </a:stretch>
                        </a:blipFill>
                      </a:tcPr>
                    </a:tc>
                    <a:tc>
                      <a:txBody>
                        <a:bodyPr/>
                        <a:lstStyle/>
                        <a:p>
                          <a:endParaRPr lang="en-US"/>
                        </a:p>
                      </a:txBody>
                      <a:tcPr anchor="ctr">
                        <a:blipFill>
                          <a:blip r:embed="rId3"/>
                          <a:stretch>
                            <a:fillRect l="-51327" t="-206897" r="-453982" b="-227586"/>
                          </a:stretch>
                        </a:blipFill>
                      </a:tcPr>
                    </a:tc>
                    <a:tc>
                      <a:txBody>
                        <a:bodyPr/>
                        <a:lstStyle/>
                        <a:p>
                          <a:endParaRPr lang="en-US"/>
                        </a:p>
                      </a:txBody>
                      <a:tcPr anchor="ctr">
                        <a:blipFill>
                          <a:blip r:embed="rId3"/>
                          <a:stretch>
                            <a:fillRect l="-300000" t="-206897" r="-800000" b="-227586"/>
                          </a:stretch>
                        </a:blipFill>
                      </a:tcPr>
                    </a:tc>
                    <a:tc>
                      <a:txBody>
                        <a:bodyPr/>
                        <a:lstStyle/>
                        <a:p>
                          <a:endParaRPr lang="en-US"/>
                        </a:p>
                      </a:txBody>
                      <a:tcPr anchor="ctr">
                        <a:blipFill>
                          <a:blip r:embed="rId3"/>
                          <a:stretch>
                            <a:fillRect l="-400000" t="-206897" r="-700000" b="-2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206897" r="-105357" b="-227586"/>
                          </a:stretch>
                        </a:blipFill>
                      </a:tcPr>
                    </a:tc>
                    <a:tc>
                      <a:txBody>
                        <a:bodyPr/>
                        <a:lstStyle/>
                        <a:p>
                          <a:endParaRPr lang="en-US"/>
                        </a:p>
                      </a:txBody>
                      <a:tcPr anchor="ctr">
                        <a:blipFill>
                          <a:blip r:embed="rId3"/>
                          <a:stretch>
                            <a:fillRect l="-1096491" t="-206897" r="-3509" b="-227586"/>
                          </a:stretch>
                        </a:blipFill>
                      </a:tcPr>
                    </a:tc>
                    <a:extLst>
                      <a:ext uri="{0D108BD9-81ED-4DB2-BD59-A6C34878D82A}">
                        <a16:rowId xmlns:a16="http://schemas.microsoft.com/office/drawing/2014/main" val="490110457"/>
                      </a:ext>
                    </a:extLst>
                  </a:tr>
                  <a:tr h="365760">
                    <a:tc>
                      <a:txBody>
                        <a:bodyPr/>
                        <a:lstStyle/>
                        <a:p>
                          <a:endParaRPr lang="en-US"/>
                        </a:p>
                      </a:txBody>
                      <a:tcPr anchor="ctr">
                        <a:blipFill>
                          <a:blip r:embed="rId3"/>
                          <a:stretch>
                            <a:fillRect l="-1754" t="-306897" r="-1098246" b="-127586"/>
                          </a:stretch>
                        </a:blipFill>
                      </a:tcPr>
                    </a:tc>
                    <a:tc>
                      <a:txBody>
                        <a:bodyPr/>
                        <a:lstStyle/>
                        <a:p>
                          <a:endParaRPr lang="en-US"/>
                        </a:p>
                      </a:txBody>
                      <a:tcPr anchor="ctr">
                        <a:blipFill>
                          <a:blip r:embed="rId3"/>
                          <a:stretch>
                            <a:fillRect l="-51327" t="-306897" r="-453982" b="-127586"/>
                          </a:stretch>
                        </a:blipFill>
                      </a:tcPr>
                    </a:tc>
                    <a:tc>
                      <a:txBody>
                        <a:bodyPr/>
                        <a:lstStyle/>
                        <a:p>
                          <a:endParaRPr lang="en-US"/>
                        </a:p>
                      </a:txBody>
                      <a:tcPr anchor="ctr">
                        <a:blipFill>
                          <a:blip r:embed="rId3"/>
                          <a:stretch>
                            <a:fillRect l="-300000" t="-306897" r="-800000" b="-127586"/>
                          </a:stretch>
                        </a:blipFill>
                      </a:tcPr>
                    </a:tc>
                    <a:tc>
                      <a:txBody>
                        <a:bodyPr/>
                        <a:lstStyle/>
                        <a:p>
                          <a:endParaRPr lang="en-US"/>
                        </a:p>
                      </a:txBody>
                      <a:tcPr anchor="ctr">
                        <a:blipFill>
                          <a:blip r:embed="rId3"/>
                          <a:stretch>
                            <a:fillRect l="-400000" t="-306897" r="-700000" b="-1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306897" r="-105357" b="-127586"/>
                          </a:stretch>
                        </a:blipFill>
                      </a:tcPr>
                    </a:tc>
                    <a:tc>
                      <a:txBody>
                        <a:bodyPr/>
                        <a:lstStyle/>
                        <a:p>
                          <a:endParaRPr lang="en-US"/>
                        </a:p>
                      </a:txBody>
                      <a:tcPr anchor="ctr">
                        <a:blipFill>
                          <a:blip r:embed="rId3"/>
                          <a:stretch>
                            <a:fillRect l="-1096491" t="-306897" r="-3509" b="-127586"/>
                          </a:stretch>
                        </a:blipFill>
                      </a:tcPr>
                    </a:tc>
                    <a:extLst>
                      <a:ext uri="{0D108BD9-81ED-4DB2-BD59-A6C34878D82A}">
                        <a16:rowId xmlns:a16="http://schemas.microsoft.com/office/drawing/2014/main" val="1535653207"/>
                      </a:ext>
                    </a:extLst>
                  </a:tr>
                  <a:tr h="365760">
                    <a:tc>
                      <a:txBody>
                        <a:bodyPr/>
                        <a:lstStyle/>
                        <a:p>
                          <a:endParaRPr lang="en-US"/>
                        </a:p>
                      </a:txBody>
                      <a:tcPr anchor="ctr">
                        <a:blipFill>
                          <a:blip r:embed="rId3"/>
                          <a:stretch>
                            <a:fillRect l="-1754" t="-406897" r="-1098246" b="-27586"/>
                          </a:stretch>
                        </a:blipFill>
                      </a:tcPr>
                    </a:tc>
                    <a:tc>
                      <a:txBody>
                        <a:bodyPr/>
                        <a:lstStyle/>
                        <a:p>
                          <a:endParaRPr lang="en-US"/>
                        </a:p>
                      </a:txBody>
                      <a:tcPr anchor="ctr">
                        <a:blipFill>
                          <a:blip r:embed="rId3"/>
                          <a:stretch>
                            <a:fillRect l="-51327" t="-406897" r="-453982" b="-27586"/>
                          </a:stretch>
                        </a:blipFill>
                      </a:tcPr>
                    </a:tc>
                    <a:tc>
                      <a:txBody>
                        <a:bodyPr/>
                        <a:lstStyle/>
                        <a:p>
                          <a:endParaRPr lang="en-US"/>
                        </a:p>
                      </a:txBody>
                      <a:tcPr anchor="ctr">
                        <a:blipFill>
                          <a:blip r:embed="rId3"/>
                          <a:stretch>
                            <a:fillRect l="-300000" t="-406897" r="-800000" b="-27586"/>
                          </a:stretch>
                        </a:blipFill>
                      </a:tcPr>
                    </a:tc>
                    <a:tc>
                      <a:txBody>
                        <a:bodyPr/>
                        <a:lstStyle/>
                        <a:p>
                          <a:endParaRPr lang="en-US"/>
                        </a:p>
                      </a:txBody>
                      <a:tcPr anchor="ctr">
                        <a:blipFill>
                          <a:blip r:embed="rId3"/>
                          <a:stretch>
                            <a:fillRect l="-400000" t="-406897" r="-700000" b="-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406897" r="-105357" b="-27586"/>
                          </a:stretch>
                        </a:blipFill>
                      </a:tcPr>
                    </a:tc>
                    <a:tc>
                      <a:txBody>
                        <a:bodyPr/>
                        <a:lstStyle/>
                        <a:p>
                          <a:endParaRPr lang="en-US"/>
                        </a:p>
                      </a:txBody>
                      <a:tcPr anchor="ctr">
                        <a:blipFill>
                          <a:blip r:embed="rId3"/>
                          <a:stretch>
                            <a:fillRect l="-1096491" t="-406897" r="-3509" b="-27586"/>
                          </a:stretch>
                        </a:blipFill>
                      </a:tcPr>
                    </a:tc>
                    <a:extLst>
                      <a:ext uri="{0D108BD9-81ED-4DB2-BD59-A6C34878D82A}">
                        <a16:rowId xmlns:a16="http://schemas.microsoft.com/office/drawing/2014/main" val="1069687286"/>
                      </a:ext>
                    </a:extLst>
                  </a:tr>
                </a:tbl>
              </a:graphicData>
            </a:graphic>
          </p:graphicFrame>
        </mc:Fallback>
      </mc:AlternateContent>
      <p:cxnSp>
        <p:nvCxnSpPr>
          <p:cNvPr id="16" name="Straight Arrow Connector 15">
            <a:extLst>
              <a:ext uri="{FF2B5EF4-FFF2-40B4-BE49-F238E27FC236}">
                <a16:creationId xmlns:a16="http://schemas.microsoft.com/office/drawing/2014/main" id="{D6E0F5FF-5E69-E84B-BD17-337C249A31AF}"/>
              </a:ext>
            </a:extLst>
          </p:cNvPr>
          <p:cNvCxnSpPr/>
          <p:nvPr/>
        </p:nvCxnSpPr>
        <p:spPr bwMode="auto">
          <a:xfrm flipV="1">
            <a:off x="3891597" y="2187765"/>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15" name="Table 5">
                <a:extLst>
                  <a:ext uri="{FF2B5EF4-FFF2-40B4-BE49-F238E27FC236}">
                    <a16:creationId xmlns:a16="http://schemas.microsoft.com/office/drawing/2014/main" id="{9463B49D-6410-9E49-943E-2FEA815369D4}"/>
                  </a:ext>
                </a:extLst>
              </p:cNvPr>
              <p:cNvGraphicFramePr>
                <a:graphicFrameLocks noGrp="1"/>
              </p:cNvGraphicFramePr>
              <p:nvPr>
                <p:extLst>
                  <p:ext uri="{D42A27DB-BD31-4B8C-83A1-F6EECF244321}">
                    <p14:modId xmlns:p14="http://schemas.microsoft.com/office/powerpoint/2010/main" val="758521715"/>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15" name="Table 5">
                <a:extLst>
                  <a:ext uri="{FF2B5EF4-FFF2-40B4-BE49-F238E27FC236}">
                    <a16:creationId xmlns:a16="http://schemas.microsoft.com/office/drawing/2014/main" id="{9463B49D-6410-9E49-943E-2FEA815369D4}"/>
                  </a:ext>
                </a:extLst>
              </p:cNvPr>
              <p:cNvGraphicFramePr>
                <a:graphicFrameLocks noGrp="1"/>
              </p:cNvGraphicFramePr>
              <p:nvPr>
                <p:extLst>
                  <p:ext uri="{D42A27DB-BD31-4B8C-83A1-F6EECF244321}">
                    <p14:modId xmlns:p14="http://schemas.microsoft.com/office/powerpoint/2010/main" val="758521715"/>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4"/>
                          <a:stretch>
                            <a:fillRect l="-102273" t="-3448" r="-202273" b="-327586"/>
                          </a:stretch>
                        </a:blipFill>
                      </a:tcPr>
                    </a:tc>
                    <a:tc>
                      <a:txBody>
                        <a:bodyPr/>
                        <a:lstStyle/>
                        <a:p>
                          <a:endParaRPr lang="en-US"/>
                        </a:p>
                      </a:txBody>
                      <a:tcPr>
                        <a:blipFill>
                          <a:blip r:embed="rId4"/>
                          <a:stretch>
                            <a:fillRect l="-206977" t="-3448" r="-106977" b="-327586"/>
                          </a:stretch>
                        </a:blipFill>
                      </a:tcPr>
                    </a:tc>
                    <a:tc>
                      <a:txBody>
                        <a:bodyPr/>
                        <a:lstStyle/>
                        <a:p>
                          <a:endParaRPr lang="en-US"/>
                        </a:p>
                      </a:txBody>
                      <a:tcPr>
                        <a:blipFill>
                          <a:blip r:embed="rId4"/>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4"/>
                          <a:stretch>
                            <a:fillRect l="-2273" t="-103448" r="-302273" b="-2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4"/>
                          <a:stretch>
                            <a:fillRect l="-2273" t="-203448" r="-302273" b="-1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4"/>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3">
                <a:extLst>
                  <a:ext uri="{FF2B5EF4-FFF2-40B4-BE49-F238E27FC236}">
                    <a16:creationId xmlns:a16="http://schemas.microsoft.com/office/drawing/2014/main" id="{7EAF814D-2ED9-1F46-8C45-AFC3C1ED1BFE}"/>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21" name="Table 3">
                <a:extLst>
                  <a:ext uri="{FF2B5EF4-FFF2-40B4-BE49-F238E27FC236}">
                    <a16:creationId xmlns:a16="http://schemas.microsoft.com/office/drawing/2014/main" id="{7EAF814D-2ED9-1F46-8C45-AFC3C1ED1BFE}"/>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5"/>
                          <a:stretch>
                            <a:fillRect l="-232143" t="-113793" r="-605357" b="-27586"/>
                          </a:stretch>
                        </a:blipFill>
                      </a:tcPr>
                    </a:tc>
                    <a:tc>
                      <a:txBody>
                        <a:bodyPr/>
                        <a:lstStyle/>
                        <a:p>
                          <a:endParaRPr lang="en-US"/>
                        </a:p>
                      </a:txBody>
                      <a:tcPr>
                        <a:blipFill>
                          <a:blip r:embed="rId5"/>
                          <a:stretch>
                            <a:fillRect l="-332143" t="-113793" r="-505357" b="-27586"/>
                          </a:stretch>
                        </a:blipFill>
                      </a:tcPr>
                    </a:tc>
                    <a:tc>
                      <a:txBody>
                        <a:bodyPr/>
                        <a:lstStyle/>
                        <a:p>
                          <a:endParaRPr lang="en-US"/>
                        </a:p>
                      </a:txBody>
                      <a:tcPr>
                        <a:blipFill>
                          <a:blip r:embed="rId5"/>
                          <a:stretch>
                            <a:fillRect l="-432143" t="-113793" r="-405357" b="-27586"/>
                          </a:stretch>
                        </a:blipFill>
                      </a:tcPr>
                    </a:tc>
                    <a:tc>
                      <a:txBody>
                        <a:bodyPr/>
                        <a:lstStyle/>
                        <a:p>
                          <a:endParaRPr lang="en-US"/>
                        </a:p>
                      </a:txBody>
                      <a:tcPr>
                        <a:blipFill>
                          <a:blip r:embed="rId5"/>
                          <a:stretch>
                            <a:fillRect l="-532143" t="-113793" r="-305357" b="-27586"/>
                          </a:stretch>
                        </a:blipFill>
                      </a:tcPr>
                    </a:tc>
                    <a:tc>
                      <a:txBody>
                        <a:bodyPr/>
                        <a:lstStyle/>
                        <a:p>
                          <a:endParaRPr lang="en-US"/>
                        </a:p>
                      </a:txBody>
                      <a:tcPr>
                        <a:blipFill>
                          <a:blip r:embed="rId5"/>
                          <a:stretch>
                            <a:fillRect l="-632143" t="-113793" r="-205357" b="-27586"/>
                          </a:stretch>
                        </a:blipFill>
                      </a:tcPr>
                    </a:tc>
                    <a:tc>
                      <a:txBody>
                        <a:bodyPr/>
                        <a:lstStyle/>
                        <a:p>
                          <a:endParaRPr lang="en-US"/>
                        </a:p>
                      </a:txBody>
                      <a:tcPr>
                        <a:blipFill>
                          <a:blip r:embed="rId5"/>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676FF12-3645-CE45-B592-B35B7A1B78F5}"/>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22" name="Rectangle 21">
                <a:extLst>
                  <a:ext uri="{FF2B5EF4-FFF2-40B4-BE49-F238E27FC236}">
                    <a16:creationId xmlns:a16="http://schemas.microsoft.com/office/drawing/2014/main" id="{5676FF12-3645-CE45-B592-B35B7A1B78F5}"/>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6"/>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1E3E853-C741-3F4F-928E-9CD603E773CF}"/>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1" name="TextBox 10">
                <a:extLst>
                  <a:ext uri="{FF2B5EF4-FFF2-40B4-BE49-F238E27FC236}">
                    <a16:creationId xmlns:a16="http://schemas.microsoft.com/office/drawing/2014/main" id="{E1E3E853-C741-3F4F-928E-9CD603E773CF}"/>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114977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697300550"/>
                  </p:ext>
                </p:extLst>
              </p:nvPr>
            </p:nvGraphicFramePr>
            <p:xfrm>
              <a:off x="114908" y="2685152"/>
              <a:ext cx="8640000" cy="219456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3852878240"/>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296524">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(value &amp; meaning)</a:t>
                          </a:r>
                          <a:endParaRPr lang="en-US" dirty="0">
                            <a:latin typeface="Arial" panose="020B0604020202020204" pitchFamily="34" charset="0"/>
                            <a:cs typeface="Arial" panose="020B0604020202020204" pitchFamily="34" charset="0"/>
                          </a:endParaRPr>
                        </a:p>
                      </a:txBody>
                      <a:tcPr anchor="ctr"/>
                    </a:tc>
                    <a:tc hMerge="1">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17520593"/>
                      </a:ext>
                    </a:extLst>
                  </a:tr>
                  <a:tr h="355498">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262626"/>
                                    </a:solidFill>
                                    <a:effectLst/>
                                    <a:uLnTx/>
                                    <a:uFillTx/>
                                    <a:latin typeface="Cambria Math" panose="02040503050406030204" pitchFamily="18" charset="0"/>
                                    <a:cs typeface="Arial" panose="020B0604020202020204" pitchFamily="34" charset="0"/>
                                  </a:rPr>
                                  <m:t>7</m:t>
                                </m:r>
                              </m:oMath>
                            </m:oMathPara>
                          </a14:m>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ＭＳ Ｐゴシック"/>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9:01</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262626"/>
                                    </a:solidFill>
                                    <a:effectLst/>
                                    <a:uLnTx/>
                                    <a:uFillTx/>
                                    <a:latin typeface="Cambria Math" panose="02040503050406030204" pitchFamily="18" charset="0"/>
                                    <a:cs typeface="Arial" panose="020B0604020202020204" pitchFamily="34" charset="0"/>
                                  </a:rPr>
                                  <m:t>7</m:t>
                                </m:r>
                              </m:oMath>
                            </m:oMathPara>
                          </a14:m>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ＭＳ Ｐゴシック"/>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011045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9:02</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262626"/>
                                    </a:solidFill>
                                    <a:effectLst/>
                                    <a:uLnTx/>
                                    <a:uFillTx/>
                                    <a:latin typeface="Cambria Math" panose="02040503050406030204" pitchFamily="18" charset="0"/>
                                    <a:cs typeface="Arial" panose="020B0604020202020204" pitchFamily="34" charset="0"/>
                                  </a:rPr>
                                  <m:t>7</m:t>
                                </m:r>
                              </m:oMath>
                            </m:oMathPara>
                          </a14:m>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ＭＳ Ｐゴシック"/>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65320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(2, 4)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262626"/>
                                    </a:solidFill>
                                    <a:effectLst/>
                                    <a:uLnTx/>
                                    <a:uFillTx/>
                                    <a:latin typeface="Cambria Math" panose="02040503050406030204" pitchFamily="18" charset="0"/>
                                    <a:cs typeface="Arial" panose="020B0604020202020204" pitchFamily="34" charset="0"/>
                                  </a:rPr>
                                  <m:t>7</m:t>
                                </m:r>
                              </m:oMath>
                            </m:oMathPara>
                          </a14:m>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ＭＳ Ｐゴシック"/>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9687286"/>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(3, </m:t>
                                </m:r>
                                <m:r>
                                  <a:rPr lang="en-US" b="0" i="1" smtClean="0">
                                    <a:solidFill>
                                      <a:srgbClr val="00B0F0"/>
                                    </a:solidFill>
                                    <a:latin typeface="Cambria Math" panose="02040503050406030204" pitchFamily="18" charset="0"/>
                                    <a:cs typeface="Arial" panose="020B0604020202020204" pitchFamily="34" charset="0"/>
                                  </a:rPr>
                                  <m:t>3</m:t>
                                </m:r>
                                <m:r>
                                  <a:rPr lang="en-US" b="0" i="1" smtClean="0">
                                    <a:latin typeface="Cambria Math" panose="02040503050406030204" pitchFamily="18" charset="0"/>
                                    <a:cs typeface="Arial" panose="020B0604020202020204" pitchFamily="34" charset="0"/>
                                  </a:rPr>
                                  <m:t>)</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262626"/>
                                    </a:solidFill>
                                    <a:effectLst/>
                                    <a:uLnTx/>
                                    <a:uFillTx/>
                                    <a:latin typeface="Cambria Math" panose="02040503050406030204" pitchFamily="18" charset="0"/>
                                    <a:cs typeface="Arial" panose="020B0604020202020204" pitchFamily="34" charset="0"/>
                                  </a:rPr>
                                  <m:t>7</m:t>
                                </m:r>
                              </m:oMath>
                            </m:oMathPara>
                          </a14:m>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ＭＳ Ｐゴシック"/>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58290890"/>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697300550"/>
                  </p:ext>
                </p:extLst>
              </p:nvPr>
            </p:nvGraphicFramePr>
            <p:xfrm>
              <a:off x="114908" y="2685152"/>
              <a:ext cx="8640000" cy="219456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3852878240"/>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5760">
                    <a:tc>
                      <a:txBody>
                        <a:bodyPr/>
                        <a:lstStyle/>
                        <a:p>
                          <a:endParaRPr lang="en-US"/>
                        </a:p>
                      </a:txBody>
                      <a:tcPr anchor="ctr">
                        <a:blipFill>
                          <a:blip r:embed="rId3"/>
                          <a:stretch>
                            <a:fillRect l="-1754" t="-6897" r="-1098246" b="-527586"/>
                          </a:stretch>
                        </a:blipFill>
                      </a:tcPr>
                    </a:tc>
                    <a:tc>
                      <a:txBody>
                        <a:bodyPr/>
                        <a:lstStyle/>
                        <a:p>
                          <a:endParaRPr lang="en-US"/>
                        </a:p>
                      </a:txBody>
                      <a:tcPr anchor="ctr">
                        <a:blipFill>
                          <a:blip r:embed="rId3"/>
                          <a:stretch>
                            <a:fillRect l="-51327" t="-6897" r="-453982" b="-527586"/>
                          </a:stretch>
                        </a:blipFill>
                      </a:tcPr>
                    </a:tc>
                    <a:tc>
                      <a:txBody>
                        <a:bodyPr/>
                        <a:lstStyle/>
                        <a:p>
                          <a:endParaRPr lang="en-US"/>
                        </a:p>
                      </a:txBody>
                      <a:tcPr anchor="ctr">
                        <a:blipFill>
                          <a:blip r:embed="rId3"/>
                          <a:stretch>
                            <a:fillRect l="-300000" t="-6897" r="-800000" b="-527586"/>
                          </a:stretch>
                        </a:blipFill>
                      </a:tcPr>
                    </a:tc>
                    <a:tc gridSpan="2">
                      <a:txBody>
                        <a:bodyPr/>
                        <a:lstStyle/>
                        <a:p>
                          <a:endParaRPr lang="en-US"/>
                        </a:p>
                      </a:txBody>
                      <a:tcPr anchor="ctr">
                        <a:blipFill>
                          <a:blip r:embed="rId3"/>
                          <a:stretch>
                            <a:fillRect l="-66862" t="-6897" r="-33724" b="-527586"/>
                          </a:stretch>
                        </a:blipFill>
                      </a:tcPr>
                    </a:tc>
                    <a:tc hMerge="1">
                      <a:txBody>
                        <a:bodyPr/>
                        <a:lstStyle/>
                        <a:p>
                          <a:endParaRPr lang="en-US"/>
                        </a:p>
                      </a:txBody>
                      <a:tcPr/>
                    </a:tc>
                    <a:tc>
                      <a:txBody>
                        <a:bodyPr/>
                        <a:lstStyle/>
                        <a:p>
                          <a:endParaRPr lang="en-US"/>
                        </a:p>
                      </a:txBody>
                      <a:tcPr anchor="ctr">
                        <a:blipFill>
                          <a:blip r:embed="rId3"/>
                          <a:stretch>
                            <a:fillRect l="-1016071" t="-6897" r="-105357" b="-527586"/>
                          </a:stretch>
                        </a:blipFill>
                      </a:tcPr>
                    </a:tc>
                    <a:tc>
                      <a:txBody>
                        <a:bodyPr/>
                        <a:lstStyle/>
                        <a:p>
                          <a:endParaRPr lang="en-US"/>
                        </a:p>
                      </a:txBody>
                      <a:tcPr anchor="ctr">
                        <a:blipFill>
                          <a:blip r:embed="rId3"/>
                          <a:stretch>
                            <a:fillRect l="-1096491" t="-6897" r="-3509" b="-527586"/>
                          </a:stretch>
                        </a:blipFill>
                      </a:tcPr>
                    </a:tc>
                    <a:extLst>
                      <a:ext uri="{0D108BD9-81ED-4DB2-BD59-A6C34878D82A}">
                        <a16:rowId xmlns:a16="http://schemas.microsoft.com/office/drawing/2014/main" val="3017520593"/>
                      </a:ext>
                    </a:extLst>
                  </a:tr>
                  <a:tr h="365760">
                    <a:tc>
                      <a:txBody>
                        <a:bodyPr/>
                        <a:lstStyle/>
                        <a:p>
                          <a:endParaRPr lang="en-US"/>
                        </a:p>
                      </a:txBody>
                      <a:tcPr anchor="ctr">
                        <a:blipFill>
                          <a:blip r:embed="rId3"/>
                          <a:stretch>
                            <a:fillRect l="-1754" t="-106897" r="-1098246" b="-427586"/>
                          </a:stretch>
                        </a:blipFill>
                      </a:tcPr>
                    </a:tc>
                    <a:tc>
                      <a:txBody>
                        <a:bodyPr/>
                        <a:lstStyle/>
                        <a:p>
                          <a:endParaRPr lang="en-US"/>
                        </a:p>
                      </a:txBody>
                      <a:tcPr anchor="ctr">
                        <a:blipFill>
                          <a:blip r:embed="rId3"/>
                          <a:stretch>
                            <a:fillRect l="-51327" t="-106897" r="-453982" b="-427586"/>
                          </a:stretch>
                        </a:blipFill>
                      </a:tcPr>
                    </a:tc>
                    <a:tc>
                      <a:txBody>
                        <a:bodyPr/>
                        <a:lstStyle/>
                        <a:p>
                          <a:endParaRPr lang="en-US"/>
                        </a:p>
                      </a:txBody>
                      <a:tcPr anchor="ctr">
                        <a:blipFill>
                          <a:blip r:embed="rId3"/>
                          <a:stretch>
                            <a:fillRect l="-300000" t="-106897" r="-800000" b="-427586"/>
                          </a:stretch>
                        </a:blipFill>
                      </a:tcPr>
                    </a:tc>
                    <a:tc>
                      <a:txBody>
                        <a:bodyPr/>
                        <a:lstStyle/>
                        <a:p>
                          <a:endParaRPr lang="en-US"/>
                        </a:p>
                      </a:txBody>
                      <a:tcPr anchor="ctr">
                        <a:blipFill>
                          <a:blip r:embed="rId3"/>
                          <a:stretch>
                            <a:fillRect l="-400000" t="-106897" r="-700000" b="-4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106897" r="-105357" b="-427586"/>
                          </a:stretch>
                        </a:blipFill>
                      </a:tcPr>
                    </a:tc>
                    <a:tc>
                      <a:txBody>
                        <a:bodyPr/>
                        <a:lstStyle/>
                        <a:p>
                          <a:endParaRPr lang="en-US"/>
                        </a:p>
                      </a:txBody>
                      <a:tcPr anchor="ctr">
                        <a:blipFill>
                          <a:blip r:embed="rId3"/>
                          <a:stretch>
                            <a:fillRect l="-1096491" t="-106897" r="-3509" b="-427586"/>
                          </a:stretch>
                        </a:blipFill>
                      </a:tcPr>
                    </a:tc>
                    <a:extLst>
                      <a:ext uri="{0D108BD9-81ED-4DB2-BD59-A6C34878D82A}">
                        <a16:rowId xmlns:a16="http://schemas.microsoft.com/office/drawing/2014/main" val="3411577267"/>
                      </a:ext>
                    </a:extLst>
                  </a:tr>
                  <a:tr h="365760">
                    <a:tc>
                      <a:txBody>
                        <a:bodyPr/>
                        <a:lstStyle/>
                        <a:p>
                          <a:endParaRPr lang="en-US"/>
                        </a:p>
                      </a:txBody>
                      <a:tcPr anchor="ctr">
                        <a:blipFill>
                          <a:blip r:embed="rId3"/>
                          <a:stretch>
                            <a:fillRect l="-1754" t="-206897" r="-1098246" b="-327586"/>
                          </a:stretch>
                        </a:blipFill>
                      </a:tcPr>
                    </a:tc>
                    <a:tc>
                      <a:txBody>
                        <a:bodyPr/>
                        <a:lstStyle/>
                        <a:p>
                          <a:endParaRPr lang="en-US"/>
                        </a:p>
                      </a:txBody>
                      <a:tcPr anchor="ctr">
                        <a:blipFill>
                          <a:blip r:embed="rId3"/>
                          <a:stretch>
                            <a:fillRect l="-51327" t="-206897" r="-453982" b="-327586"/>
                          </a:stretch>
                        </a:blipFill>
                      </a:tcPr>
                    </a:tc>
                    <a:tc>
                      <a:txBody>
                        <a:bodyPr/>
                        <a:lstStyle/>
                        <a:p>
                          <a:endParaRPr lang="en-US"/>
                        </a:p>
                      </a:txBody>
                      <a:tcPr anchor="ctr">
                        <a:blipFill>
                          <a:blip r:embed="rId3"/>
                          <a:stretch>
                            <a:fillRect l="-300000" t="-206897" r="-800000" b="-327586"/>
                          </a:stretch>
                        </a:blipFill>
                      </a:tcPr>
                    </a:tc>
                    <a:tc>
                      <a:txBody>
                        <a:bodyPr/>
                        <a:lstStyle/>
                        <a:p>
                          <a:endParaRPr lang="en-US"/>
                        </a:p>
                      </a:txBody>
                      <a:tcPr anchor="ctr">
                        <a:blipFill>
                          <a:blip r:embed="rId3"/>
                          <a:stretch>
                            <a:fillRect l="-400000" t="-206897" r="-700000" b="-3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206897" r="-105357" b="-327586"/>
                          </a:stretch>
                        </a:blipFill>
                      </a:tcPr>
                    </a:tc>
                    <a:tc>
                      <a:txBody>
                        <a:bodyPr/>
                        <a:lstStyle/>
                        <a:p>
                          <a:endParaRPr lang="en-US"/>
                        </a:p>
                      </a:txBody>
                      <a:tcPr anchor="ctr">
                        <a:blipFill>
                          <a:blip r:embed="rId3"/>
                          <a:stretch>
                            <a:fillRect l="-1096491" t="-206897" r="-3509" b="-327586"/>
                          </a:stretch>
                        </a:blipFill>
                      </a:tcPr>
                    </a:tc>
                    <a:extLst>
                      <a:ext uri="{0D108BD9-81ED-4DB2-BD59-A6C34878D82A}">
                        <a16:rowId xmlns:a16="http://schemas.microsoft.com/office/drawing/2014/main" val="490110457"/>
                      </a:ext>
                    </a:extLst>
                  </a:tr>
                  <a:tr h="365760">
                    <a:tc>
                      <a:txBody>
                        <a:bodyPr/>
                        <a:lstStyle/>
                        <a:p>
                          <a:endParaRPr lang="en-US"/>
                        </a:p>
                      </a:txBody>
                      <a:tcPr anchor="ctr">
                        <a:blipFill>
                          <a:blip r:embed="rId3"/>
                          <a:stretch>
                            <a:fillRect l="-1754" t="-306897" r="-1098246" b="-227586"/>
                          </a:stretch>
                        </a:blipFill>
                      </a:tcPr>
                    </a:tc>
                    <a:tc>
                      <a:txBody>
                        <a:bodyPr/>
                        <a:lstStyle/>
                        <a:p>
                          <a:endParaRPr lang="en-US"/>
                        </a:p>
                      </a:txBody>
                      <a:tcPr anchor="ctr">
                        <a:blipFill>
                          <a:blip r:embed="rId3"/>
                          <a:stretch>
                            <a:fillRect l="-51327" t="-306897" r="-453982" b="-227586"/>
                          </a:stretch>
                        </a:blipFill>
                      </a:tcPr>
                    </a:tc>
                    <a:tc>
                      <a:txBody>
                        <a:bodyPr/>
                        <a:lstStyle/>
                        <a:p>
                          <a:endParaRPr lang="en-US"/>
                        </a:p>
                      </a:txBody>
                      <a:tcPr anchor="ctr">
                        <a:blipFill>
                          <a:blip r:embed="rId3"/>
                          <a:stretch>
                            <a:fillRect l="-300000" t="-306897" r="-800000" b="-227586"/>
                          </a:stretch>
                        </a:blipFill>
                      </a:tcPr>
                    </a:tc>
                    <a:tc>
                      <a:txBody>
                        <a:bodyPr/>
                        <a:lstStyle/>
                        <a:p>
                          <a:endParaRPr lang="en-US"/>
                        </a:p>
                      </a:txBody>
                      <a:tcPr anchor="ctr">
                        <a:blipFill>
                          <a:blip r:embed="rId3"/>
                          <a:stretch>
                            <a:fillRect l="-400000" t="-306897" r="-700000" b="-2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306897" r="-105357" b="-227586"/>
                          </a:stretch>
                        </a:blipFill>
                      </a:tcPr>
                    </a:tc>
                    <a:tc>
                      <a:txBody>
                        <a:bodyPr/>
                        <a:lstStyle/>
                        <a:p>
                          <a:endParaRPr lang="en-US"/>
                        </a:p>
                      </a:txBody>
                      <a:tcPr anchor="ctr">
                        <a:blipFill>
                          <a:blip r:embed="rId3"/>
                          <a:stretch>
                            <a:fillRect l="-1096491" t="-306897" r="-3509" b="-227586"/>
                          </a:stretch>
                        </a:blipFill>
                      </a:tcPr>
                    </a:tc>
                    <a:extLst>
                      <a:ext uri="{0D108BD9-81ED-4DB2-BD59-A6C34878D82A}">
                        <a16:rowId xmlns:a16="http://schemas.microsoft.com/office/drawing/2014/main" val="1535653207"/>
                      </a:ext>
                    </a:extLst>
                  </a:tr>
                  <a:tr h="365760">
                    <a:tc>
                      <a:txBody>
                        <a:bodyPr/>
                        <a:lstStyle/>
                        <a:p>
                          <a:endParaRPr lang="en-US"/>
                        </a:p>
                      </a:txBody>
                      <a:tcPr anchor="ctr">
                        <a:blipFill>
                          <a:blip r:embed="rId3"/>
                          <a:stretch>
                            <a:fillRect l="-1754" t="-406897" r="-1098246" b="-127586"/>
                          </a:stretch>
                        </a:blipFill>
                      </a:tcPr>
                    </a:tc>
                    <a:tc>
                      <a:txBody>
                        <a:bodyPr/>
                        <a:lstStyle/>
                        <a:p>
                          <a:endParaRPr lang="en-US"/>
                        </a:p>
                      </a:txBody>
                      <a:tcPr anchor="ctr">
                        <a:blipFill>
                          <a:blip r:embed="rId3"/>
                          <a:stretch>
                            <a:fillRect l="-51327" t="-406897" r="-453982" b="-127586"/>
                          </a:stretch>
                        </a:blipFill>
                      </a:tcPr>
                    </a:tc>
                    <a:tc>
                      <a:txBody>
                        <a:bodyPr/>
                        <a:lstStyle/>
                        <a:p>
                          <a:endParaRPr lang="en-US"/>
                        </a:p>
                      </a:txBody>
                      <a:tcPr anchor="ctr">
                        <a:blipFill>
                          <a:blip r:embed="rId3"/>
                          <a:stretch>
                            <a:fillRect l="-300000" t="-406897" r="-800000" b="-127586"/>
                          </a:stretch>
                        </a:blipFill>
                      </a:tcPr>
                    </a:tc>
                    <a:tc>
                      <a:txBody>
                        <a:bodyPr/>
                        <a:lstStyle/>
                        <a:p>
                          <a:endParaRPr lang="en-US"/>
                        </a:p>
                      </a:txBody>
                      <a:tcPr anchor="ctr">
                        <a:blipFill>
                          <a:blip r:embed="rId3"/>
                          <a:stretch>
                            <a:fillRect l="-400000" t="-406897" r="-700000" b="-1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406897" r="-105357" b="-127586"/>
                          </a:stretch>
                        </a:blipFill>
                      </a:tcPr>
                    </a:tc>
                    <a:tc>
                      <a:txBody>
                        <a:bodyPr/>
                        <a:lstStyle/>
                        <a:p>
                          <a:endParaRPr lang="en-US"/>
                        </a:p>
                      </a:txBody>
                      <a:tcPr anchor="ctr">
                        <a:blipFill>
                          <a:blip r:embed="rId3"/>
                          <a:stretch>
                            <a:fillRect l="-1096491" t="-406897" r="-3509" b="-127586"/>
                          </a:stretch>
                        </a:blipFill>
                      </a:tcPr>
                    </a:tc>
                    <a:extLst>
                      <a:ext uri="{0D108BD9-81ED-4DB2-BD59-A6C34878D82A}">
                        <a16:rowId xmlns:a16="http://schemas.microsoft.com/office/drawing/2014/main" val="1069687286"/>
                      </a:ext>
                    </a:extLst>
                  </a:tr>
                  <a:tr h="365760">
                    <a:tc>
                      <a:txBody>
                        <a:bodyPr/>
                        <a:lstStyle/>
                        <a:p>
                          <a:endParaRPr lang="en-US"/>
                        </a:p>
                      </a:txBody>
                      <a:tcPr anchor="ctr">
                        <a:blipFill>
                          <a:blip r:embed="rId3"/>
                          <a:stretch>
                            <a:fillRect l="-1754" t="-506897" r="-1098246" b="-27586"/>
                          </a:stretch>
                        </a:blipFill>
                      </a:tcPr>
                    </a:tc>
                    <a:tc>
                      <a:txBody>
                        <a:bodyPr/>
                        <a:lstStyle/>
                        <a:p>
                          <a:endParaRPr lang="en-US"/>
                        </a:p>
                      </a:txBody>
                      <a:tcPr anchor="ctr">
                        <a:blipFill>
                          <a:blip r:embed="rId3"/>
                          <a:stretch>
                            <a:fillRect l="-51327" t="-506897" r="-453982" b="-27586"/>
                          </a:stretch>
                        </a:blipFill>
                      </a:tcPr>
                    </a:tc>
                    <a:tc>
                      <a:txBody>
                        <a:bodyPr/>
                        <a:lstStyle/>
                        <a:p>
                          <a:endParaRPr lang="en-US"/>
                        </a:p>
                      </a:txBody>
                      <a:tcPr anchor="ctr">
                        <a:blipFill>
                          <a:blip r:embed="rId3"/>
                          <a:stretch>
                            <a:fillRect l="-300000" t="-506897" r="-800000" b="-27586"/>
                          </a:stretch>
                        </a:blipFill>
                      </a:tcPr>
                    </a:tc>
                    <a:tc>
                      <a:txBody>
                        <a:bodyPr/>
                        <a:lstStyle/>
                        <a:p>
                          <a:endParaRPr lang="en-US"/>
                        </a:p>
                      </a:txBody>
                      <a:tcPr anchor="ctr">
                        <a:blipFill>
                          <a:blip r:embed="rId3"/>
                          <a:stretch>
                            <a:fillRect l="-400000" t="-506897" r="-700000" b="-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506897" r="-105357" b="-27586"/>
                          </a:stretch>
                        </a:blipFill>
                      </a:tcPr>
                    </a:tc>
                    <a:tc>
                      <a:txBody>
                        <a:bodyPr/>
                        <a:lstStyle/>
                        <a:p>
                          <a:endParaRPr lang="en-US"/>
                        </a:p>
                      </a:txBody>
                      <a:tcPr anchor="ctr">
                        <a:blipFill>
                          <a:blip r:embed="rId3"/>
                          <a:stretch>
                            <a:fillRect l="-1096491" t="-506897" r="-3509" b="-27586"/>
                          </a:stretch>
                        </a:blipFill>
                      </a:tcPr>
                    </a:tc>
                    <a:extLst>
                      <a:ext uri="{0D108BD9-81ED-4DB2-BD59-A6C34878D82A}">
                        <a16:rowId xmlns:a16="http://schemas.microsoft.com/office/drawing/2014/main" val="1358290890"/>
                      </a:ext>
                    </a:extLst>
                  </a:tr>
                </a:tbl>
              </a:graphicData>
            </a:graphic>
          </p:graphicFrame>
        </mc:Fallback>
      </mc:AlternateContent>
      <p:cxnSp>
        <p:nvCxnSpPr>
          <p:cNvPr id="16" name="Straight Arrow Connector 15">
            <a:extLst>
              <a:ext uri="{FF2B5EF4-FFF2-40B4-BE49-F238E27FC236}">
                <a16:creationId xmlns:a16="http://schemas.microsoft.com/office/drawing/2014/main" id="{D6E0F5FF-5E69-E84B-BD17-337C249A31AF}"/>
              </a:ext>
            </a:extLst>
          </p:cNvPr>
          <p:cNvCxnSpPr/>
          <p:nvPr/>
        </p:nvCxnSpPr>
        <p:spPr bwMode="auto">
          <a:xfrm flipV="1">
            <a:off x="4199603" y="2187765"/>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15" name="Table 5">
                <a:extLst>
                  <a:ext uri="{FF2B5EF4-FFF2-40B4-BE49-F238E27FC236}">
                    <a16:creationId xmlns:a16="http://schemas.microsoft.com/office/drawing/2014/main" id="{9463B49D-6410-9E49-943E-2FEA815369D4}"/>
                  </a:ext>
                </a:extLst>
              </p:cNvPr>
              <p:cNvGraphicFramePr>
                <a:graphicFrameLocks noGrp="1"/>
              </p:cNvGraphicFramePr>
              <p:nvPr>
                <p:extLst>
                  <p:ext uri="{D42A27DB-BD31-4B8C-83A1-F6EECF244321}">
                    <p14:modId xmlns:p14="http://schemas.microsoft.com/office/powerpoint/2010/main" val="3475974440"/>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15" name="Table 5">
                <a:extLst>
                  <a:ext uri="{FF2B5EF4-FFF2-40B4-BE49-F238E27FC236}">
                    <a16:creationId xmlns:a16="http://schemas.microsoft.com/office/drawing/2014/main" id="{9463B49D-6410-9E49-943E-2FEA815369D4}"/>
                  </a:ext>
                </a:extLst>
              </p:cNvPr>
              <p:cNvGraphicFramePr>
                <a:graphicFrameLocks noGrp="1"/>
              </p:cNvGraphicFramePr>
              <p:nvPr>
                <p:extLst>
                  <p:ext uri="{D42A27DB-BD31-4B8C-83A1-F6EECF244321}">
                    <p14:modId xmlns:p14="http://schemas.microsoft.com/office/powerpoint/2010/main" val="3475974440"/>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4"/>
                          <a:stretch>
                            <a:fillRect l="-102273" t="-3448" r="-202273" b="-327586"/>
                          </a:stretch>
                        </a:blipFill>
                      </a:tcPr>
                    </a:tc>
                    <a:tc>
                      <a:txBody>
                        <a:bodyPr/>
                        <a:lstStyle/>
                        <a:p>
                          <a:endParaRPr lang="en-US"/>
                        </a:p>
                      </a:txBody>
                      <a:tcPr>
                        <a:blipFill>
                          <a:blip r:embed="rId4"/>
                          <a:stretch>
                            <a:fillRect l="-206977" t="-3448" r="-106977" b="-327586"/>
                          </a:stretch>
                        </a:blipFill>
                      </a:tcPr>
                    </a:tc>
                    <a:tc>
                      <a:txBody>
                        <a:bodyPr/>
                        <a:lstStyle/>
                        <a:p>
                          <a:endParaRPr lang="en-US"/>
                        </a:p>
                      </a:txBody>
                      <a:tcPr>
                        <a:blipFill>
                          <a:blip r:embed="rId4"/>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4"/>
                          <a:stretch>
                            <a:fillRect l="-2273" t="-103448" r="-302273" b="-227586"/>
                          </a:stretch>
                        </a:blipFill>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4"/>
                          <a:stretch>
                            <a:fillRect l="-2273" t="-203448" r="-302273" b="-127586"/>
                          </a:stretch>
                        </a:blipFill>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4"/>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3">
                <a:extLst>
                  <a:ext uri="{FF2B5EF4-FFF2-40B4-BE49-F238E27FC236}">
                    <a16:creationId xmlns:a16="http://schemas.microsoft.com/office/drawing/2014/main" id="{7EAF814D-2ED9-1F46-8C45-AFC3C1ED1BFE}"/>
                  </a:ext>
                </a:extLst>
              </p:cNvPr>
              <p:cNvGraphicFramePr>
                <a:graphicFrameLocks noGrp="1"/>
              </p:cNvGraphicFramePr>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21" name="Table 3">
                <a:extLst>
                  <a:ext uri="{FF2B5EF4-FFF2-40B4-BE49-F238E27FC236}">
                    <a16:creationId xmlns:a16="http://schemas.microsoft.com/office/drawing/2014/main" id="{7EAF814D-2ED9-1F46-8C45-AFC3C1ED1BFE}"/>
                  </a:ext>
                </a:extLst>
              </p:cNvPr>
              <p:cNvGraphicFramePr>
                <a:graphicFrameLocks noGrp="1"/>
              </p:cNvGraphicFramePr>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5"/>
                          <a:stretch>
                            <a:fillRect l="-232143" t="-113793" r="-605357" b="-27586"/>
                          </a:stretch>
                        </a:blipFill>
                      </a:tcPr>
                    </a:tc>
                    <a:tc>
                      <a:txBody>
                        <a:bodyPr/>
                        <a:lstStyle/>
                        <a:p>
                          <a:endParaRPr lang="en-US"/>
                        </a:p>
                      </a:txBody>
                      <a:tcPr>
                        <a:blipFill>
                          <a:blip r:embed="rId5"/>
                          <a:stretch>
                            <a:fillRect l="-332143" t="-113793" r="-505357" b="-27586"/>
                          </a:stretch>
                        </a:blipFill>
                      </a:tcPr>
                    </a:tc>
                    <a:tc>
                      <a:txBody>
                        <a:bodyPr/>
                        <a:lstStyle/>
                        <a:p>
                          <a:endParaRPr lang="en-US"/>
                        </a:p>
                      </a:txBody>
                      <a:tcPr>
                        <a:blipFill>
                          <a:blip r:embed="rId5"/>
                          <a:stretch>
                            <a:fillRect l="-432143" t="-113793" r="-405357" b="-27586"/>
                          </a:stretch>
                        </a:blipFill>
                      </a:tcPr>
                    </a:tc>
                    <a:tc>
                      <a:txBody>
                        <a:bodyPr/>
                        <a:lstStyle/>
                        <a:p>
                          <a:endParaRPr lang="en-US"/>
                        </a:p>
                      </a:txBody>
                      <a:tcPr>
                        <a:blipFill>
                          <a:blip r:embed="rId5"/>
                          <a:stretch>
                            <a:fillRect l="-532143" t="-113793" r="-305357" b="-27586"/>
                          </a:stretch>
                        </a:blipFill>
                      </a:tcPr>
                    </a:tc>
                    <a:tc>
                      <a:txBody>
                        <a:bodyPr/>
                        <a:lstStyle/>
                        <a:p>
                          <a:endParaRPr lang="en-US"/>
                        </a:p>
                      </a:txBody>
                      <a:tcPr>
                        <a:blipFill>
                          <a:blip r:embed="rId5"/>
                          <a:stretch>
                            <a:fillRect l="-632143" t="-113793" r="-205357" b="-27586"/>
                          </a:stretch>
                        </a:blipFill>
                      </a:tcPr>
                    </a:tc>
                    <a:tc>
                      <a:txBody>
                        <a:bodyPr/>
                        <a:lstStyle/>
                        <a:p>
                          <a:endParaRPr lang="en-US"/>
                        </a:p>
                      </a:txBody>
                      <a:tcPr>
                        <a:blipFill>
                          <a:blip r:embed="rId5"/>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676FF12-3645-CE45-B592-B35B7A1B78F5}"/>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22" name="Rectangle 21">
                <a:extLst>
                  <a:ext uri="{FF2B5EF4-FFF2-40B4-BE49-F238E27FC236}">
                    <a16:creationId xmlns:a16="http://schemas.microsoft.com/office/drawing/2014/main" id="{5676FF12-3645-CE45-B592-B35B7A1B78F5}"/>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6"/>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46A2B64-2794-8140-AC29-C5893D568761}"/>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1" name="TextBox 10">
                <a:extLst>
                  <a:ext uri="{FF2B5EF4-FFF2-40B4-BE49-F238E27FC236}">
                    <a16:creationId xmlns:a16="http://schemas.microsoft.com/office/drawing/2014/main" id="{A46A2B64-2794-8140-AC29-C5893D568761}"/>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104117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557996807"/>
                  </p:ext>
                </p:extLst>
              </p:nvPr>
            </p:nvGraphicFramePr>
            <p:xfrm>
              <a:off x="114909" y="2685152"/>
              <a:ext cx="8640000" cy="292608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1706439256"/>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296524">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(value &amp; meaning)</a:t>
                          </a:r>
                          <a:endParaRPr lang="en-US" dirty="0">
                            <a:latin typeface="Arial" panose="020B0604020202020204" pitchFamily="34" charset="0"/>
                            <a:cs typeface="Arial" panose="020B0604020202020204" pitchFamily="34" charset="0"/>
                          </a:endParaRPr>
                        </a:p>
                      </a:txBody>
                      <a:tcPr anchor="ctr"/>
                    </a:tc>
                    <a:tc hMerge="1">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17520593"/>
                      </a:ext>
                    </a:extLst>
                  </a:tr>
                  <a:tr h="355498">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9:01</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011045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9:02</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65320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(2, 4)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9687286"/>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(3, 3)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34833445"/>
                      </a:ext>
                    </a:extLst>
                  </a:tr>
                  <a:tr h="182880">
                    <a:tc rowSpan="2">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solidFill>
                                      <a:srgbClr val="FF0000"/>
                                    </a:solidFill>
                                    <a:latin typeface="Cambria Math" panose="02040503050406030204" pitchFamily="18" charset="0"/>
                                    <a:cs typeface="Arial" panose="020B0604020202020204" pitchFamily="34" charset="0"/>
                                  </a:rPr>
                                  <m:t>4</m:t>
                                </m:r>
                                <m:r>
                                  <a:rPr lang="en-US" b="0" i="1" smtClean="0">
                                    <a:latin typeface="Cambria Math" panose="02040503050406030204" pitchFamily="18" charset="0"/>
                                    <a:cs typeface="Arial" panose="020B0604020202020204" pitchFamily="34" charset="0"/>
                                  </a:rPr>
                                  <m:t>, 3)</m:t>
                                </m:r>
                              </m:oMath>
                            </m:oMathPara>
                          </a14:m>
                          <a:endParaRPr lang="en-US"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cs typeface="Arial" panose="020B0604020202020204" pitchFamily="34" charset="0"/>
                                  </a:rPr>
                                  <m:t>4</m:t>
                                </m:r>
                              </m:oMath>
                            </m:oMathPara>
                          </a14:m>
                          <a:endParaRPr lang="en-US" dirty="0">
                            <a:solidFill>
                              <a:srgbClr val="FF0000"/>
                            </a:solidFill>
                            <a:latin typeface="Arial" panose="020B0604020202020204" pitchFamily="34" charset="0"/>
                            <a:cs typeface="Arial" panose="020B0604020202020204" pitchFamily="34" charset="0"/>
                          </a:endParaRPr>
                        </a:p>
                      </a:txBody>
                      <a:tcPr anchor="ctr"/>
                    </a:tc>
                    <a:tc>
                      <a:txBody>
                        <a:bodyPr/>
                        <a:lstStyle/>
                        <a:p>
                          <a:pPr algn="ctr"/>
                          <a:r>
                            <a:rPr lang="en-US" dirty="0">
                              <a:solidFill>
                                <a:srgbClr val="FF0000"/>
                              </a:solidFill>
                              <a:latin typeface="Arial" panose="020B0604020202020204" pitchFamily="34" charset="0"/>
                              <a:cs typeface="Arial" panose="020B0604020202020204" pitchFamily="34" charset="0"/>
                            </a:rPr>
                            <a:t>finalize (</a:t>
                          </a:r>
                          <a14:m>
                            <m:oMath xmlns:m="http://schemas.openxmlformats.org/officeDocument/2006/math">
                              <m:sSub>
                                <m:sSubPr>
                                  <m:ctrlPr>
                                    <a:rPr lang="en-US" i="1" dirty="0" smtClean="0">
                                      <a:solidFill>
                                        <a:srgbClr val="FF0000"/>
                                      </a:solidFill>
                                      <a:latin typeface="Cambria Math" panose="02040503050406030204" pitchFamily="18" charset="0"/>
                                      <a:cs typeface="Arial" panose="020B0604020202020204" pitchFamily="34" charset="0"/>
                                    </a:rPr>
                                  </m:ctrlPr>
                                </m:sSubPr>
                                <m:e>
                                  <m:r>
                                    <a:rPr lang="en-US" i="1" dirty="0" smtClean="0">
                                      <a:solidFill>
                                        <a:srgbClr val="FF0000"/>
                                      </a:solidFill>
                                      <a:latin typeface="Cambria Math" panose="02040503050406030204" pitchFamily="18" charset="0"/>
                                      <a:cs typeface="Arial" panose="020B0604020202020204" pitchFamily="34" charset="0"/>
                                    </a:rPr>
                                    <m:t>𝑟</m:t>
                                  </m:r>
                                </m:e>
                                <m:sub>
                                  <m:r>
                                    <a:rPr lang="en-US" i="1" dirty="0" smtClean="0">
                                      <a:solidFill>
                                        <a:srgbClr val="FF0000"/>
                                      </a:solidFill>
                                      <a:latin typeface="Cambria Math" panose="02040503050406030204" pitchFamily="18" charset="0"/>
                                      <a:cs typeface="Arial" panose="020B0604020202020204" pitchFamily="34" charset="0"/>
                                    </a:rPr>
                                    <m:t>1</m:t>
                                  </m:r>
                                </m:sub>
                              </m:sSub>
                              <m:r>
                                <a:rPr lang="en-US" i="1" dirty="0" smtClean="0">
                                  <a:solidFill>
                                    <a:srgbClr val="FF0000"/>
                                  </a:solidFill>
                                  <a:latin typeface="Cambria Math" panose="02040503050406030204" pitchFamily="18" charset="0"/>
                                  <a:cs typeface="Arial" panose="020B0604020202020204" pitchFamily="34" charset="0"/>
                                </a:rPr>
                                <m:t>, </m:t>
                              </m:r>
                              <m:sSub>
                                <m:sSubPr>
                                  <m:ctrlPr>
                                    <a:rPr lang="en-US" i="1" dirty="0" smtClean="0">
                                      <a:solidFill>
                                        <a:srgbClr val="FF0000"/>
                                      </a:solidFill>
                                      <a:latin typeface="Cambria Math" panose="02040503050406030204" pitchFamily="18" charset="0"/>
                                      <a:cs typeface="Arial" panose="020B0604020202020204" pitchFamily="34" charset="0"/>
                                    </a:rPr>
                                  </m:ctrlPr>
                                </m:sSubPr>
                                <m:e>
                                  <m:r>
                                    <a:rPr lang="en-US" i="1" dirty="0" smtClean="0">
                                      <a:solidFill>
                                        <a:srgbClr val="FF0000"/>
                                      </a:solidFill>
                                      <a:latin typeface="Cambria Math" panose="02040503050406030204" pitchFamily="18" charset="0"/>
                                      <a:cs typeface="Arial" panose="020B0604020202020204" pitchFamily="34" charset="0"/>
                                    </a:rPr>
                                    <m:t>𝑤</m:t>
                                  </m:r>
                                </m:e>
                                <m:sub>
                                  <m:r>
                                    <a:rPr lang="en-US" i="1" dirty="0" smtClean="0">
                                      <a:solidFill>
                                        <a:srgbClr val="FF0000"/>
                                      </a:solidFill>
                                      <a:latin typeface="Cambria Math" panose="02040503050406030204" pitchFamily="18" charset="0"/>
                                      <a:cs typeface="Arial" panose="020B0604020202020204" pitchFamily="34" charset="0"/>
                                    </a:rPr>
                                    <m:t>1</m:t>
                                  </m:r>
                                </m:sub>
                              </m:sSub>
                              <m:r>
                                <a:rPr lang="en-US" i="1" dirty="0" smtClean="0">
                                  <a:solidFill>
                                    <a:srgbClr val="FF0000"/>
                                  </a:solidFill>
                                  <a:latin typeface="Cambria Math" panose="02040503050406030204" pitchFamily="18" charset="0"/>
                                  <a:cs typeface="Arial" panose="020B0604020202020204" pitchFamily="34" charset="0"/>
                                </a:rPr>
                                <m:t>,</m:t>
                              </m:r>
                            </m:oMath>
                          </a14:m>
                          <a:r>
                            <a:rPr lang="en-US" dirty="0">
                              <a:solidFill>
                                <a:srgbClr val="FF0000"/>
                              </a:solidFill>
                              <a:latin typeface="Arial" panose="020B0604020202020204" pitchFamily="34" charset="0"/>
                              <a:cs typeface="Arial" panose="020B0604020202020204" pitchFamily="34" charset="0"/>
                            </a:rPr>
                            <a:t> 9:05)</a:t>
                          </a: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4425089"/>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a:solidFill>
                                <a:srgbClr val="FF0000"/>
                              </a:solidFill>
                              <a:latin typeface="Arial" panose="020B0604020202020204" pitchFamily="34" charset="0"/>
                              <a:cs typeface="Arial" panose="020B0604020202020204" pitchFamily="34" charset="0"/>
                            </a:rPr>
                            <a:t>hold </a:t>
                          </a:r>
                          <a14:m>
                            <m:oMath xmlns:m="http://schemas.openxmlformats.org/officeDocument/2006/math">
                              <m:r>
                                <a:rPr lang="en-US" b="0" i="0" dirty="0" smtClean="0">
                                  <a:solidFill>
                                    <a:srgbClr val="FF0000"/>
                                  </a:solidFill>
                                  <a:latin typeface="Cambria Math" panose="02040503050406030204" pitchFamily="18" charset="0"/>
                                  <a:cs typeface="Arial" panose="020B0604020202020204" pitchFamily="34" charset="0"/>
                                </a:rPr>
                                <m:t>{</m:t>
                              </m:r>
                              <m:sSub>
                                <m:sSubPr>
                                  <m:ctrlPr>
                                    <a:rPr lang="en-US" b="0" i="1" dirty="0" smtClean="0">
                                      <a:solidFill>
                                        <a:srgbClr val="FF0000"/>
                                      </a:solidFill>
                                      <a:latin typeface="Cambria Math" panose="02040503050406030204" pitchFamily="18" charset="0"/>
                                      <a:cs typeface="Arial" panose="020B0604020202020204" pitchFamily="34" charset="0"/>
                                    </a:rPr>
                                  </m:ctrlPr>
                                </m:sSubPr>
                                <m:e>
                                  <m:r>
                                    <a:rPr lang="en-US" b="0" i="1" dirty="0" smtClean="0">
                                      <a:solidFill>
                                        <a:srgbClr val="FF0000"/>
                                      </a:solidFill>
                                      <a:latin typeface="Cambria Math" panose="02040503050406030204" pitchFamily="18" charset="0"/>
                                      <a:cs typeface="Arial" panose="020B0604020202020204" pitchFamily="34" charset="0"/>
                                    </a:rPr>
                                    <m:t>𝑟</m:t>
                                  </m:r>
                                </m:e>
                                <m:sub>
                                  <m:r>
                                    <a:rPr lang="en-US" b="0" i="1" dirty="0" smtClean="0">
                                      <a:solidFill>
                                        <a:srgbClr val="FF0000"/>
                                      </a:solidFill>
                                      <a:latin typeface="Cambria Math" panose="02040503050406030204" pitchFamily="18" charset="0"/>
                                      <a:cs typeface="Arial" panose="020B0604020202020204" pitchFamily="34" charset="0"/>
                                    </a:rPr>
                                    <m:t>2</m:t>
                                  </m:r>
                                </m:sub>
                              </m:sSub>
                              <m:r>
                                <a:rPr lang="en-US" b="0" i="1" dirty="0" smtClean="0">
                                  <a:solidFill>
                                    <a:srgbClr val="FF0000"/>
                                  </a:solidFill>
                                  <a:latin typeface="Cambria Math" panose="02040503050406030204" pitchFamily="18" charset="0"/>
                                  <a:cs typeface="Arial" panose="020B0604020202020204" pitchFamily="34" charset="0"/>
                                </a:rPr>
                                <m:t>,</m:t>
                              </m:r>
                              <m:sSub>
                                <m:sSubPr>
                                  <m:ctrlPr>
                                    <a:rPr lang="en-US" b="0" i="1" dirty="0" smtClean="0">
                                      <a:solidFill>
                                        <a:srgbClr val="FF0000"/>
                                      </a:solidFill>
                                      <a:latin typeface="Cambria Math" panose="02040503050406030204" pitchFamily="18" charset="0"/>
                                      <a:cs typeface="Arial" panose="020B0604020202020204" pitchFamily="34" charset="0"/>
                                    </a:rPr>
                                  </m:ctrlPr>
                                </m:sSubPr>
                                <m:e>
                                  <m:r>
                                    <a:rPr lang="en-US" b="0" i="1" dirty="0" smtClean="0">
                                      <a:solidFill>
                                        <a:srgbClr val="FF0000"/>
                                      </a:solidFill>
                                      <a:latin typeface="Cambria Math" panose="02040503050406030204" pitchFamily="18" charset="0"/>
                                      <a:cs typeface="Arial" panose="020B0604020202020204" pitchFamily="34" charset="0"/>
                                    </a:rPr>
                                    <m:t>𝑤</m:t>
                                  </m:r>
                                </m:e>
                                <m:sub>
                                  <m:r>
                                    <a:rPr lang="en-US" b="0" i="1" dirty="0" smtClean="0">
                                      <a:solidFill>
                                        <a:srgbClr val="FF0000"/>
                                      </a:solidFill>
                                      <a:latin typeface="Cambria Math" panose="02040503050406030204" pitchFamily="18" charset="0"/>
                                      <a:cs typeface="Arial" panose="020B0604020202020204" pitchFamily="34" charset="0"/>
                                    </a:rPr>
                                    <m:t>2</m:t>
                                  </m:r>
                                </m:sub>
                              </m:sSub>
                              <m:r>
                                <a:rPr lang="en-US" b="0" i="1" dirty="0" smtClean="0">
                                  <a:solidFill>
                                    <a:srgbClr val="FF0000"/>
                                  </a:solidFill>
                                  <a:latin typeface="Cambria Math" panose="02040503050406030204" pitchFamily="18" charset="0"/>
                                  <a:cs typeface="Arial" panose="020B0604020202020204" pitchFamily="34" charset="0"/>
                                </a:rPr>
                                <m:t>}</m:t>
                              </m:r>
                            </m:oMath>
                          </a14:m>
                          <a:endParaRPr lang="en-US" dirty="0">
                            <a:solidFill>
                              <a:srgbClr val="FF0000"/>
                            </a:solidFill>
                            <a:latin typeface="Arial" panose="020B0604020202020204" pitchFamily="34" charset="0"/>
                            <a:cs typeface="Arial" panose="020B0604020202020204" pitchFamily="34" charset="0"/>
                          </a:endParaRP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4456450"/>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557996807"/>
                  </p:ext>
                </p:extLst>
              </p:nvPr>
            </p:nvGraphicFramePr>
            <p:xfrm>
              <a:off x="114909" y="2685152"/>
              <a:ext cx="8640000" cy="292608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1706439256"/>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5760">
                    <a:tc>
                      <a:txBody>
                        <a:bodyPr/>
                        <a:lstStyle/>
                        <a:p>
                          <a:endParaRPr lang="en-US"/>
                        </a:p>
                      </a:txBody>
                      <a:tcPr anchor="ctr">
                        <a:blipFill>
                          <a:blip r:embed="rId3"/>
                          <a:stretch>
                            <a:fillRect l="-1754" t="-6897" r="-1098246" b="-724138"/>
                          </a:stretch>
                        </a:blipFill>
                      </a:tcPr>
                    </a:tc>
                    <a:tc>
                      <a:txBody>
                        <a:bodyPr/>
                        <a:lstStyle/>
                        <a:p>
                          <a:endParaRPr lang="en-US"/>
                        </a:p>
                      </a:txBody>
                      <a:tcPr anchor="ctr">
                        <a:blipFill>
                          <a:blip r:embed="rId3"/>
                          <a:stretch>
                            <a:fillRect l="-51327" t="-6897" r="-453982" b="-724138"/>
                          </a:stretch>
                        </a:blipFill>
                      </a:tcPr>
                    </a:tc>
                    <a:tc>
                      <a:txBody>
                        <a:bodyPr/>
                        <a:lstStyle/>
                        <a:p>
                          <a:endParaRPr lang="en-US"/>
                        </a:p>
                      </a:txBody>
                      <a:tcPr anchor="ctr">
                        <a:blipFill>
                          <a:blip r:embed="rId3"/>
                          <a:stretch>
                            <a:fillRect l="-300000" t="-6897" r="-800000" b="-724138"/>
                          </a:stretch>
                        </a:blipFill>
                      </a:tcPr>
                    </a:tc>
                    <a:tc gridSpan="2">
                      <a:txBody>
                        <a:bodyPr/>
                        <a:lstStyle/>
                        <a:p>
                          <a:endParaRPr lang="en-US"/>
                        </a:p>
                      </a:txBody>
                      <a:tcPr anchor="ctr">
                        <a:blipFill>
                          <a:blip r:embed="rId3"/>
                          <a:stretch>
                            <a:fillRect l="-66862" t="-6897" r="-33724" b="-724138"/>
                          </a:stretch>
                        </a:blipFill>
                      </a:tcPr>
                    </a:tc>
                    <a:tc hMerge="1">
                      <a:txBody>
                        <a:bodyPr/>
                        <a:lstStyle/>
                        <a:p>
                          <a:endParaRPr lang="en-US"/>
                        </a:p>
                      </a:txBody>
                      <a:tcPr/>
                    </a:tc>
                    <a:tc>
                      <a:txBody>
                        <a:bodyPr/>
                        <a:lstStyle/>
                        <a:p>
                          <a:endParaRPr lang="en-US"/>
                        </a:p>
                      </a:txBody>
                      <a:tcPr anchor="ctr">
                        <a:blipFill>
                          <a:blip r:embed="rId3"/>
                          <a:stretch>
                            <a:fillRect l="-1016071" t="-6897" r="-105357" b="-724138"/>
                          </a:stretch>
                        </a:blipFill>
                      </a:tcPr>
                    </a:tc>
                    <a:tc>
                      <a:txBody>
                        <a:bodyPr/>
                        <a:lstStyle/>
                        <a:p>
                          <a:endParaRPr lang="en-US"/>
                        </a:p>
                      </a:txBody>
                      <a:tcPr anchor="ctr">
                        <a:blipFill>
                          <a:blip r:embed="rId3"/>
                          <a:stretch>
                            <a:fillRect l="-1096491" t="-6897" r="-3509" b="-724138"/>
                          </a:stretch>
                        </a:blipFill>
                      </a:tcPr>
                    </a:tc>
                    <a:extLst>
                      <a:ext uri="{0D108BD9-81ED-4DB2-BD59-A6C34878D82A}">
                        <a16:rowId xmlns:a16="http://schemas.microsoft.com/office/drawing/2014/main" val="3017520593"/>
                      </a:ext>
                    </a:extLst>
                  </a:tr>
                  <a:tr h="365760">
                    <a:tc>
                      <a:txBody>
                        <a:bodyPr/>
                        <a:lstStyle/>
                        <a:p>
                          <a:endParaRPr lang="en-US"/>
                        </a:p>
                      </a:txBody>
                      <a:tcPr anchor="ctr">
                        <a:blipFill>
                          <a:blip r:embed="rId3"/>
                          <a:stretch>
                            <a:fillRect l="-1754" t="-106897" r="-1098246" b="-624138"/>
                          </a:stretch>
                        </a:blipFill>
                      </a:tcPr>
                    </a:tc>
                    <a:tc>
                      <a:txBody>
                        <a:bodyPr/>
                        <a:lstStyle/>
                        <a:p>
                          <a:endParaRPr lang="en-US"/>
                        </a:p>
                      </a:txBody>
                      <a:tcPr anchor="ctr">
                        <a:blipFill>
                          <a:blip r:embed="rId3"/>
                          <a:stretch>
                            <a:fillRect l="-51327" t="-106897" r="-453982" b="-624138"/>
                          </a:stretch>
                        </a:blipFill>
                      </a:tcPr>
                    </a:tc>
                    <a:tc>
                      <a:txBody>
                        <a:bodyPr/>
                        <a:lstStyle/>
                        <a:p>
                          <a:endParaRPr lang="en-US"/>
                        </a:p>
                      </a:txBody>
                      <a:tcPr anchor="ctr">
                        <a:blipFill>
                          <a:blip r:embed="rId3"/>
                          <a:stretch>
                            <a:fillRect l="-300000" t="-106897" r="-800000" b="-624138"/>
                          </a:stretch>
                        </a:blipFill>
                      </a:tcPr>
                    </a:tc>
                    <a:tc>
                      <a:txBody>
                        <a:bodyPr/>
                        <a:lstStyle/>
                        <a:p>
                          <a:endParaRPr lang="en-US"/>
                        </a:p>
                      </a:txBody>
                      <a:tcPr anchor="ctr">
                        <a:blipFill>
                          <a:blip r:embed="rId3"/>
                          <a:stretch>
                            <a:fillRect l="-400000" t="-106897" r="-700000" b="-6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106897" r="-105357" b="-624138"/>
                          </a:stretch>
                        </a:blipFill>
                      </a:tcPr>
                    </a:tc>
                    <a:tc>
                      <a:txBody>
                        <a:bodyPr/>
                        <a:lstStyle/>
                        <a:p>
                          <a:endParaRPr lang="en-US"/>
                        </a:p>
                      </a:txBody>
                      <a:tcPr anchor="ctr">
                        <a:blipFill>
                          <a:blip r:embed="rId3"/>
                          <a:stretch>
                            <a:fillRect l="-1096491" t="-106897" r="-3509" b="-624138"/>
                          </a:stretch>
                        </a:blipFill>
                      </a:tcPr>
                    </a:tc>
                    <a:extLst>
                      <a:ext uri="{0D108BD9-81ED-4DB2-BD59-A6C34878D82A}">
                        <a16:rowId xmlns:a16="http://schemas.microsoft.com/office/drawing/2014/main" val="3411577267"/>
                      </a:ext>
                    </a:extLst>
                  </a:tr>
                  <a:tr h="365760">
                    <a:tc>
                      <a:txBody>
                        <a:bodyPr/>
                        <a:lstStyle/>
                        <a:p>
                          <a:endParaRPr lang="en-US"/>
                        </a:p>
                      </a:txBody>
                      <a:tcPr anchor="ctr">
                        <a:blipFill>
                          <a:blip r:embed="rId3"/>
                          <a:stretch>
                            <a:fillRect l="-1754" t="-206897" r="-1098246" b="-524138"/>
                          </a:stretch>
                        </a:blipFill>
                      </a:tcPr>
                    </a:tc>
                    <a:tc>
                      <a:txBody>
                        <a:bodyPr/>
                        <a:lstStyle/>
                        <a:p>
                          <a:endParaRPr lang="en-US"/>
                        </a:p>
                      </a:txBody>
                      <a:tcPr anchor="ctr">
                        <a:blipFill>
                          <a:blip r:embed="rId3"/>
                          <a:stretch>
                            <a:fillRect l="-51327" t="-206897" r="-453982" b="-524138"/>
                          </a:stretch>
                        </a:blipFill>
                      </a:tcPr>
                    </a:tc>
                    <a:tc>
                      <a:txBody>
                        <a:bodyPr/>
                        <a:lstStyle/>
                        <a:p>
                          <a:endParaRPr lang="en-US"/>
                        </a:p>
                      </a:txBody>
                      <a:tcPr anchor="ctr">
                        <a:blipFill>
                          <a:blip r:embed="rId3"/>
                          <a:stretch>
                            <a:fillRect l="-300000" t="-206897" r="-800000" b="-524138"/>
                          </a:stretch>
                        </a:blipFill>
                      </a:tcPr>
                    </a:tc>
                    <a:tc>
                      <a:txBody>
                        <a:bodyPr/>
                        <a:lstStyle/>
                        <a:p>
                          <a:endParaRPr lang="en-US"/>
                        </a:p>
                      </a:txBody>
                      <a:tcPr anchor="ctr">
                        <a:blipFill>
                          <a:blip r:embed="rId3"/>
                          <a:stretch>
                            <a:fillRect l="-400000" t="-206897" r="-700000" b="-5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206897" r="-105357" b="-524138"/>
                          </a:stretch>
                        </a:blipFill>
                      </a:tcPr>
                    </a:tc>
                    <a:tc>
                      <a:txBody>
                        <a:bodyPr/>
                        <a:lstStyle/>
                        <a:p>
                          <a:endParaRPr lang="en-US"/>
                        </a:p>
                      </a:txBody>
                      <a:tcPr anchor="ctr">
                        <a:blipFill>
                          <a:blip r:embed="rId3"/>
                          <a:stretch>
                            <a:fillRect l="-1096491" t="-206897" r="-3509" b="-524138"/>
                          </a:stretch>
                        </a:blipFill>
                      </a:tcPr>
                    </a:tc>
                    <a:extLst>
                      <a:ext uri="{0D108BD9-81ED-4DB2-BD59-A6C34878D82A}">
                        <a16:rowId xmlns:a16="http://schemas.microsoft.com/office/drawing/2014/main" val="490110457"/>
                      </a:ext>
                    </a:extLst>
                  </a:tr>
                  <a:tr h="365760">
                    <a:tc>
                      <a:txBody>
                        <a:bodyPr/>
                        <a:lstStyle/>
                        <a:p>
                          <a:endParaRPr lang="en-US"/>
                        </a:p>
                      </a:txBody>
                      <a:tcPr anchor="ctr">
                        <a:blipFill>
                          <a:blip r:embed="rId3"/>
                          <a:stretch>
                            <a:fillRect l="-1754" t="-306897" r="-1098246" b="-424138"/>
                          </a:stretch>
                        </a:blipFill>
                      </a:tcPr>
                    </a:tc>
                    <a:tc>
                      <a:txBody>
                        <a:bodyPr/>
                        <a:lstStyle/>
                        <a:p>
                          <a:endParaRPr lang="en-US"/>
                        </a:p>
                      </a:txBody>
                      <a:tcPr anchor="ctr">
                        <a:blipFill>
                          <a:blip r:embed="rId3"/>
                          <a:stretch>
                            <a:fillRect l="-51327" t="-306897" r="-453982" b="-424138"/>
                          </a:stretch>
                        </a:blipFill>
                      </a:tcPr>
                    </a:tc>
                    <a:tc>
                      <a:txBody>
                        <a:bodyPr/>
                        <a:lstStyle/>
                        <a:p>
                          <a:endParaRPr lang="en-US"/>
                        </a:p>
                      </a:txBody>
                      <a:tcPr anchor="ctr">
                        <a:blipFill>
                          <a:blip r:embed="rId3"/>
                          <a:stretch>
                            <a:fillRect l="-300000" t="-306897" r="-800000" b="-424138"/>
                          </a:stretch>
                        </a:blipFill>
                      </a:tcPr>
                    </a:tc>
                    <a:tc>
                      <a:txBody>
                        <a:bodyPr/>
                        <a:lstStyle/>
                        <a:p>
                          <a:endParaRPr lang="en-US"/>
                        </a:p>
                      </a:txBody>
                      <a:tcPr anchor="ctr">
                        <a:blipFill>
                          <a:blip r:embed="rId3"/>
                          <a:stretch>
                            <a:fillRect l="-400000" t="-306897" r="-700000" b="-4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306897" r="-105357" b="-424138"/>
                          </a:stretch>
                        </a:blipFill>
                      </a:tcPr>
                    </a:tc>
                    <a:tc>
                      <a:txBody>
                        <a:bodyPr/>
                        <a:lstStyle/>
                        <a:p>
                          <a:endParaRPr lang="en-US"/>
                        </a:p>
                      </a:txBody>
                      <a:tcPr anchor="ctr">
                        <a:blipFill>
                          <a:blip r:embed="rId3"/>
                          <a:stretch>
                            <a:fillRect l="-1096491" t="-306897" r="-3509" b="-424138"/>
                          </a:stretch>
                        </a:blipFill>
                      </a:tcPr>
                    </a:tc>
                    <a:extLst>
                      <a:ext uri="{0D108BD9-81ED-4DB2-BD59-A6C34878D82A}">
                        <a16:rowId xmlns:a16="http://schemas.microsoft.com/office/drawing/2014/main" val="1535653207"/>
                      </a:ext>
                    </a:extLst>
                  </a:tr>
                  <a:tr h="365760">
                    <a:tc>
                      <a:txBody>
                        <a:bodyPr/>
                        <a:lstStyle/>
                        <a:p>
                          <a:endParaRPr lang="en-US"/>
                        </a:p>
                      </a:txBody>
                      <a:tcPr anchor="ctr">
                        <a:blipFill>
                          <a:blip r:embed="rId3"/>
                          <a:stretch>
                            <a:fillRect l="-1754" t="-421429" r="-1098246" b="-339286"/>
                          </a:stretch>
                        </a:blipFill>
                      </a:tcPr>
                    </a:tc>
                    <a:tc>
                      <a:txBody>
                        <a:bodyPr/>
                        <a:lstStyle/>
                        <a:p>
                          <a:endParaRPr lang="en-US"/>
                        </a:p>
                      </a:txBody>
                      <a:tcPr anchor="ctr">
                        <a:blipFill>
                          <a:blip r:embed="rId3"/>
                          <a:stretch>
                            <a:fillRect l="-51327" t="-421429" r="-453982" b="-339286"/>
                          </a:stretch>
                        </a:blipFill>
                      </a:tcPr>
                    </a:tc>
                    <a:tc>
                      <a:txBody>
                        <a:bodyPr/>
                        <a:lstStyle/>
                        <a:p>
                          <a:endParaRPr lang="en-US"/>
                        </a:p>
                      </a:txBody>
                      <a:tcPr anchor="ctr">
                        <a:blipFill>
                          <a:blip r:embed="rId3"/>
                          <a:stretch>
                            <a:fillRect l="-300000" t="-421429" r="-800000" b="-339286"/>
                          </a:stretch>
                        </a:blipFill>
                      </a:tcPr>
                    </a:tc>
                    <a:tc>
                      <a:txBody>
                        <a:bodyPr/>
                        <a:lstStyle/>
                        <a:p>
                          <a:endParaRPr lang="en-US"/>
                        </a:p>
                      </a:txBody>
                      <a:tcPr anchor="ctr">
                        <a:blipFill>
                          <a:blip r:embed="rId3"/>
                          <a:stretch>
                            <a:fillRect l="-400000" t="-421429" r="-700000" b="-3392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421429" r="-105357" b="-339286"/>
                          </a:stretch>
                        </a:blipFill>
                      </a:tcPr>
                    </a:tc>
                    <a:tc>
                      <a:txBody>
                        <a:bodyPr/>
                        <a:lstStyle/>
                        <a:p>
                          <a:endParaRPr lang="en-US"/>
                        </a:p>
                      </a:txBody>
                      <a:tcPr anchor="ctr">
                        <a:blipFill>
                          <a:blip r:embed="rId3"/>
                          <a:stretch>
                            <a:fillRect l="-1096491" t="-421429" r="-3509" b="-339286"/>
                          </a:stretch>
                        </a:blipFill>
                      </a:tcPr>
                    </a:tc>
                    <a:extLst>
                      <a:ext uri="{0D108BD9-81ED-4DB2-BD59-A6C34878D82A}">
                        <a16:rowId xmlns:a16="http://schemas.microsoft.com/office/drawing/2014/main" val="1069687286"/>
                      </a:ext>
                    </a:extLst>
                  </a:tr>
                  <a:tr h="365760">
                    <a:tc>
                      <a:txBody>
                        <a:bodyPr/>
                        <a:lstStyle/>
                        <a:p>
                          <a:endParaRPr lang="en-US"/>
                        </a:p>
                      </a:txBody>
                      <a:tcPr anchor="ctr">
                        <a:blipFill>
                          <a:blip r:embed="rId3"/>
                          <a:stretch>
                            <a:fillRect l="-1754" t="-503448" r="-1098246" b="-227586"/>
                          </a:stretch>
                        </a:blipFill>
                      </a:tcPr>
                    </a:tc>
                    <a:tc>
                      <a:txBody>
                        <a:bodyPr/>
                        <a:lstStyle/>
                        <a:p>
                          <a:endParaRPr lang="en-US"/>
                        </a:p>
                      </a:txBody>
                      <a:tcPr anchor="ctr">
                        <a:blipFill>
                          <a:blip r:embed="rId3"/>
                          <a:stretch>
                            <a:fillRect l="-51327" t="-503448" r="-453982" b="-227586"/>
                          </a:stretch>
                        </a:blipFill>
                      </a:tcPr>
                    </a:tc>
                    <a:tc>
                      <a:txBody>
                        <a:bodyPr/>
                        <a:lstStyle/>
                        <a:p>
                          <a:endParaRPr lang="en-US"/>
                        </a:p>
                      </a:txBody>
                      <a:tcPr anchor="ctr">
                        <a:blipFill>
                          <a:blip r:embed="rId3"/>
                          <a:stretch>
                            <a:fillRect l="-300000" t="-503448" r="-800000" b="-227586"/>
                          </a:stretch>
                        </a:blipFill>
                      </a:tcPr>
                    </a:tc>
                    <a:tc>
                      <a:txBody>
                        <a:bodyPr/>
                        <a:lstStyle/>
                        <a:p>
                          <a:endParaRPr lang="en-US"/>
                        </a:p>
                      </a:txBody>
                      <a:tcPr anchor="ctr">
                        <a:blipFill>
                          <a:blip r:embed="rId3"/>
                          <a:stretch>
                            <a:fillRect l="-400000" t="-503448" r="-700000" b="-2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503448" r="-105357" b="-227586"/>
                          </a:stretch>
                        </a:blipFill>
                      </a:tcPr>
                    </a:tc>
                    <a:tc>
                      <a:txBody>
                        <a:bodyPr/>
                        <a:lstStyle/>
                        <a:p>
                          <a:endParaRPr lang="en-US"/>
                        </a:p>
                      </a:txBody>
                      <a:tcPr anchor="ctr">
                        <a:blipFill>
                          <a:blip r:embed="rId3"/>
                          <a:stretch>
                            <a:fillRect l="-1096491" t="-503448" r="-3509" b="-227586"/>
                          </a:stretch>
                        </a:blipFill>
                      </a:tcPr>
                    </a:tc>
                    <a:extLst>
                      <a:ext uri="{0D108BD9-81ED-4DB2-BD59-A6C34878D82A}">
                        <a16:rowId xmlns:a16="http://schemas.microsoft.com/office/drawing/2014/main" val="2334833445"/>
                      </a:ext>
                    </a:extLst>
                  </a:tr>
                  <a:tr h="365760">
                    <a:tc rowSpan="2">
                      <a:txBody>
                        <a:bodyPr/>
                        <a:lstStyle/>
                        <a:p>
                          <a:endParaRPr lang="en-US"/>
                        </a:p>
                      </a:txBody>
                      <a:tcPr anchor="ctr">
                        <a:blipFill>
                          <a:blip r:embed="rId3"/>
                          <a:stretch>
                            <a:fillRect l="-1754" t="-301724" r="-1098246" b="-13793"/>
                          </a:stretch>
                        </a:blipFill>
                      </a:tcPr>
                    </a:tc>
                    <a:tc rowSpan="2">
                      <a:txBody>
                        <a:bodyPr/>
                        <a:lstStyle/>
                        <a:p>
                          <a:endParaRPr lang="en-US"/>
                        </a:p>
                      </a:txBody>
                      <a:tcPr anchor="ctr">
                        <a:blipFill>
                          <a:blip r:embed="rId3"/>
                          <a:stretch>
                            <a:fillRect l="-51327" t="-301724" r="-453982" b="-13793"/>
                          </a:stretch>
                        </a:blipFill>
                      </a:tcPr>
                    </a:tc>
                    <a:tc rowSpan="2">
                      <a:txBody>
                        <a:bodyPr/>
                        <a:lstStyle/>
                        <a:p>
                          <a:endParaRPr lang="en-US"/>
                        </a:p>
                      </a:txBody>
                      <a:tcPr anchor="ctr">
                        <a:blipFill>
                          <a:blip r:embed="rId3"/>
                          <a:stretch>
                            <a:fillRect l="-300000" t="-301724" r="-800000" b="-13793"/>
                          </a:stretch>
                        </a:blipFill>
                      </a:tcPr>
                    </a:tc>
                    <a:tc rowSpan="2">
                      <a:txBody>
                        <a:bodyPr/>
                        <a:lstStyle/>
                        <a:p>
                          <a:endParaRPr lang="en-US"/>
                        </a:p>
                      </a:txBody>
                      <a:tcPr anchor="ctr">
                        <a:blipFill>
                          <a:blip r:embed="rId3"/>
                          <a:stretch>
                            <a:fillRect l="-400000" t="-301724" r="-700000" b="-13793"/>
                          </a:stretch>
                        </a:blipFill>
                      </a:tcPr>
                    </a:tc>
                    <a:tc>
                      <a:txBody>
                        <a:bodyPr/>
                        <a:lstStyle/>
                        <a:p>
                          <a:endParaRPr lang="en-US"/>
                        </a:p>
                      </a:txBody>
                      <a:tcPr anchor="ctr">
                        <a:blipFill>
                          <a:blip r:embed="rId3"/>
                          <a:stretch>
                            <a:fillRect l="-100352" t="-603448" r="-40493" b="-127586"/>
                          </a:stretch>
                        </a:blipFill>
                      </a:tcPr>
                    </a:tc>
                    <a:tc rowSpan="2">
                      <a:txBody>
                        <a:bodyPr/>
                        <a:lstStyle/>
                        <a:p>
                          <a:endParaRPr lang="en-US"/>
                        </a:p>
                      </a:txBody>
                      <a:tcPr anchor="ctr">
                        <a:blipFill>
                          <a:blip r:embed="rId3"/>
                          <a:stretch>
                            <a:fillRect l="-1016071" t="-301724" r="-105357" b="-13793"/>
                          </a:stretch>
                        </a:blipFill>
                      </a:tcPr>
                    </a:tc>
                    <a:tc rowSpan="2">
                      <a:txBody>
                        <a:bodyPr/>
                        <a:lstStyle/>
                        <a:p>
                          <a:endParaRPr lang="en-US"/>
                        </a:p>
                      </a:txBody>
                      <a:tcPr anchor="ctr">
                        <a:blipFill>
                          <a:blip r:embed="rId3"/>
                          <a:stretch>
                            <a:fillRect l="-1096491" t="-301724" r="-3509" b="-13793"/>
                          </a:stretch>
                        </a:blipFill>
                      </a:tcPr>
                    </a:tc>
                    <a:extLst>
                      <a:ext uri="{0D108BD9-81ED-4DB2-BD59-A6C34878D82A}">
                        <a16:rowId xmlns:a16="http://schemas.microsoft.com/office/drawing/2014/main" val="2314425089"/>
                      </a:ext>
                    </a:extLst>
                  </a:tr>
                  <a:tr h="3657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a:p>
                      </a:txBody>
                      <a:tcPr anchor="ctr">
                        <a:blipFill>
                          <a:blip r:embed="rId3"/>
                          <a:stretch>
                            <a:fillRect l="-100352" t="-703448" r="-40493" b="-27586"/>
                          </a:stretch>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4456450"/>
                      </a:ext>
                    </a:extLst>
                  </a:tr>
                </a:tbl>
              </a:graphicData>
            </a:graphic>
          </p:graphicFrame>
        </mc:Fallback>
      </mc:AlternateContent>
      <p:cxnSp>
        <p:nvCxnSpPr>
          <p:cNvPr id="17" name="Straight Arrow Connector 16">
            <a:extLst>
              <a:ext uri="{FF2B5EF4-FFF2-40B4-BE49-F238E27FC236}">
                <a16:creationId xmlns:a16="http://schemas.microsoft.com/office/drawing/2014/main" id="{F164AB5D-409F-CA4F-B161-2AC2E834FCB8}"/>
              </a:ext>
            </a:extLst>
          </p:cNvPr>
          <p:cNvCxnSpPr/>
          <p:nvPr/>
        </p:nvCxnSpPr>
        <p:spPr bwMode="auto">
          <a:xfrm flipV="1">
            <a:off x="4603865" y="2187765"/>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16" name="Table 5">
                <a:extLst>
                  <a:ext uri="{FF2B5EF4-FFF2-40B4-BE49-F238E27FC236}">
                    <a16:creationId xmlns:a16="http://schemas.microsoft.com/office/drawing/2014/main" id="{049BA107-045B-A044-82A4-03DD2BDE30E9}"/>
                  </a:ext>
                </a:extLst>
              </p:cNvPr>
              <p:cNvGraphicFramePr>
                <a:graphicFrameLocks noGrp="1"/>
              </p:cNvGraphicFramePr>
              <p:nvPr>
                <p:extLst>
                  <p:ext uri="{D42A27DB-BD31-4B8C-83A1-F6EECF244321}">
                    <p14:modId xmlns:p14="http://schemas.microsoft.com/office/powerpoint/2010/main" val="2312098797"/>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16" name="Table 5">
                <a:extLst>
                  <a:ext uri="{FF2B5EF4-FFF2-40B4-BE49-F238E27FC236}">
                    <a16:creationId xmlns:a16="http://schemas.microsoft.com/office/drawing/2014/main" id="{049BA107-045B-A044-82A4-03DD2BDE30E9}"/>
                  </a:ext>
                </a:extLst>
              </p:cNvPr>
              <p:cNvGraphicFramePr>
                <a:graphicFrameLocks noGrp="1"/>
              </p:cNvGraphicFramePr>
              <p:nvPr>
                <p:extLst>
                  <p:ext uri="{D42A27DB-BD31-4B8C-83A1-F6EECF244321}">
                    <p14:modId xmlns:p14="http://schemas.microsoft.com/office/powerpoint/2010/main" val="2312098797"/>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4"/>
                          <a:stretch>
                            <a:fillRect l="-102273" t="-3448" r="-202273" b="-327586"/>
                          </a:stretch>
                        </a:blipFill>
                      </a:tcPr>
                    </a:tc>
                    <a:tc>
                      <a:txBody>
                        <a:bodyPr/>
                        <a:lstStyle/>
                        <a:p>
                          <a:endParaRPr lang="en-US"/>
                        </a:p>
                      </a:txBody>
                      <a:tcPr>
                        <a:blipFill>
                          <a:blip r:embed="rId4"/>
                          <a:stretch>
                            <a:fillRect l="-206977" t="-3448" r="-106977" b="-327586"/>
                          </a:stretch>
                        </a:blipFill>
                      </a:tcPr>
                    </a:tc>
                    <a:tc>
                      <a:txBody>
                        <a:bodyPr/>
                        <a:lstStyle/>
                        <a:p>
                          <a:endParaRPr lang="en-US"/>
                        </a:p>
                      </a:txBody>
                      <a:tcPr>
                        <a:blipFill>
                          <a:blip r:embed="rId4"/>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4"/>
                          <a:stretch>
                            <a:fillRect l="-2273" t="-103448" r="-302273" b="-2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4"/>
                          <a:stretch>
                            <a:fillRect l="-2273" t="-203448" r="-302273" b="-1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4"/>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2" name="Table 3">
                <a:extLst>
                  <a:ext uri="{FF2B5EF4-FFF2-40B4-BE49-F238E27FC236}">
                    <a16:creationId xmlns:a16="http://schemas.microsoft.com/office/drawing/2014/main" id="{DF4177FF-EC64-BC4E-AF4E-9569AF91A47A}"/>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22" name="Table 3">
                <a:extLst>
                  <a:ext uri="{FF2B5EF4-FFF2-40B4-BE49-F238E27FC236}">
                    <a16:creationId xmlns:a16="http://schemas.microsoft.com/office/drawing/2014/main" id="{DF4177FF-EC64-BC4E-AF4E-9569AF91A47A}"/>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5"/>
                          <a:stretch>
                            <a:fillRect l="-232143" t="-113793" r="-605357" b="-27586"/>
                          </a:stretch>
                        </a:blipFill>
                      </a:tcPr>
                    </a:tc>
                    <a:tc>
                      <a:txBody>
                        <a:bodyPr/>
                        <a:lstStyle/>
                        <a:p>
                          <a:endParaRPr lang="en-US"/>
                        </a:p>
                      </a:txBody>
                      <a:tcPr>
                        <a:blipFill>
                          <a:blip r:embed="rId5"/>
                          <a:stretch>
                            <a:fillRect l="-332143" t="-113793" r="-505357" b="-27586"/>
                          </a:stretch>
                        </a:blipFill>
                      </a:tcPr>
                    </a:tc>
                    <a:tc>
                      <a:txBody>
                        <a:bodyPr/>
                        <a:lstStyle/>
                        <a:p>
                          <a:endParaRPr lang="en-US"/>
                        </a:p>
                      </a:txBody>
                      <a:tcPr>
                        <a:blipFill>
                          <a:blip r:embed="rId5"/>
                          <a:stretch>
                            <a:fillRect l="-432143" t="-113793" r="-405357" b="-27586"/>
                          </a:stretch>
                        </a:blipFill>
                      </a:tcPr>
                    </a:tc>
                    <a:tc>
                      <a:txBody>
                        <a:bodyPr/>
                        <a:lstStyle/>
                        <a:p>
                          <a:endParaRPr lang="en-US"/>
                        </a:p>
                      </a:txBody>
                      <a:tcPr>
                        <a:blipFill>
                          <a:blip r:embed="rId5"/>
                          <a:stretch>
                            <a:fillRect l="-532143" t="-113793" r="-305357" b="-27586"/>
                          </a:stretch>
                        </a:blipFill>
                      </a:tcPr>
                    </a:tc>
                    <a:tc>
                      <a:txBody>
                        <a:bodyPr/>
                        <a:lstStyle/>
                        <a:p>
                          <a:endParaRPr lang="en-US"/>
                        </a:p>
                      </a:txBody>
                      <a:tcPr>
                        <a:blipFill>
                          <a:blip r:embed="rId5"/>
                          <a:stretch>
                            <a:fillRect l="-632143" t="-113793" r="-205357" b="-27586"/>
                          </a:stretch>
                        </a:blipFill>
                      </a:tcPr>
                    </a:tc>
                    <a:tc>
                      <a:txBody>
                        <a:bodyPr/>
                        <a:lstStyle/>
                        <a:p>
                          <a:endParaRPr lang="en-US"/>
                        </a:p>
                      </a:txBody>
                      <a:tcPr>
                        <a:blipFill>
                          <a:blip r:embed="rId5"/>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8126591-82D6-7F48-B39F-F5C12464559A}"/>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23" name="Rectangle 22">
                <a:extLst>
                  <a:ext uri="{FF2B5EF4-FFF2-40B4-BE49-F238E27FC236}">
                    <a16:creationId xmlns:a16="http://schemas.microsoft.com/office/drawing/2014/main" id="{98126591-82D6-7F48-B39F-F5C12464559A}"/>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6"/>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4D56FB-BC92-0049-9858-CE8F2F261036}"/>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1" name="TextBox 10">
                <a:extLst>
                  <a:ext uri="{FF2B5EF4-FFF2-40B4-BE49-F238E27FC236}">
                    <a16:creationId xmlns:a16="http://schemas.microsoft.com/office/drawing/2014/main" id="{8B4D56FB-BC92-0049-9858-CE8F2F261036}"/>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2660554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1596886857"/>
                  </p:ext>
                </p:extLst>
              </p:nvPr>
            </p:nvGraphicFramePr>
            <p:xfrm>
              <a:off x="114909" y="2685152"/>
              <a:ext cx="8640000" cy="292608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1441507728"/>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296524">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(value &amp; meaning)</a:t>
                          </a:r>
                          <a:endParaRPr lang="en-US" dirty="0">
                            <a:latin typeface="Arial" panose="020B0604020202020204" pitchFamily="34" charset="0"/>
                            <a:cs typeface="Arial" panose="020B0604020202020204" pitchFamily="34" charset="0"/>
                          </a:endParaRPr>
                        </a:p>
                      </a:txBody>
                      <a:tcPr anchor="ct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17520593"/>
                      </a:ext>
                    </a:extLst>
                  </a:tr>
                  <a:tr h="355498">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9:01</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011045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9:02</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65320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(2, 4)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9687286"/>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(3, 3)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34833445"/>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Arial" panose="020B0604020202020204" pitchFamily="34" charset="0"/>
                                  </a:rPr>
                                  <m:t>4</m:t>
                                </m:r>
                              </m:oMath>
                            </m:oMathPara>
                          </a14:m>
                          <a:endParaRPr lang="en-US"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output </a:t>
                          </a:r>
                          <a:r>
                            <a:rPr lang="en-US" dirty="0">
                              <a:latin typeface="Arial" panose="020B0604020202020204" pitchFamily="34" charset="0"/>
                              <a:cs typeface="Arial" panose="020B0604020202020204" pitchFamily="34" charset="0"/>
                            </a:rPr>
                            <a:t>(</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i="1" dirty="0" smtClean="0">
                                      <a:latin typeface="Cambria Math" panose="02040503050406030204" pitchFamily="18" charset="0"/>
                                      <a:cs typeface="Arial" panose="020B0604020202020204" pitchFamily="34" charset="0"/>
                                    </a:rPr>
                                    <m:t>1</m:t>
                                  </m:r>
                                </m:sub>
                              </m:sSub>
                              <m:r>
                                <a:rPr lang="en-US" i="1" dirty="0" smtClean="0">
                                  <a:latin typeface="Cambria Math" panose="02040503050406030204" pitchFamily="18" charset="0"/>
                                  <a:cs typeface="Arial" panose="020B0604020202020204" pitchFamily="34" charset="0"/>
                                </a:rPr>
                                <m:t>, </m:t>
                              </m:r>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 9:05)</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4425089"/>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3</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(4, </m:t>
                                </m:r>
                                <m:r>
                                  <a:rPr lang="en-US" b="0" i="1" smtClean="0">
                                    <a:solidFill>
                                      <a:srgbClr val="00B0F0"/>
                                    </a:solidFill>
                                    <a:latin typeface="Cambria Math" panose="02040503050406030204" pitchFamily="18" charset="0"/>
                                    <a:cs typeface="Arial" panose="020B0604020202020204" pitchFamily="34" charset="0"/>
                                  </a:rPr>
                                  <m:t>1</m:t>
                                </m:r>
                                <m:r>
                                  <a:rPr lang="en-US" b="0" i="1" smtClean="0">
                                    <a:latin typeface="Cambria Math" panose="02040503050406030204" pitchFamily="18" charset="0"/>
                                    <a:cs typeface="Arial" panose="020B0604020202020204" pitchFamily="34" charset="0"/>
                                  </a:rPr>
                                  <m:t>)</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85211114"/>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1596886857"/>
                  </p:ext>
                </p:extLst>
              </p:nvPr>
            </p:nvGraphicFramePr>
            <p:xfrm>
              <a:off x="114909" y="2685152"/>
              <a:ext cx="8640000" cy="292608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1441507728"/>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5760">
                    <a:tc>
                      <a:txBody>
                        <a:bodyPr/>
                        <a:lstStyle/>
                        <a:p>
                          <a:endParaRPr lang="en-US"/>
                        </a:p>
                      </a:txBody>
                      <a:tcPr anchor="ctr">
                        <a:blipFill>
                          <a:blip r:embed="rId3"/>
                          <a:stretch>
                            <a:fillRect l="-1754" t="-6897" r="-1098246" b="-724138"/>
                          </a:stretch>
                        </a:blipFill>
                      </a:tcPr>
                    </a:tc>
                    <a:tc>
                      <a:txBody>
                        <a:bodyPr/>
                        <a:lstStyle/>
                        <a:p>
                          <a:endParaRPr lang="en-US"/>
                        </a:p>
                      </a:txBody>
                      <a:tcPr anchor="ctr">
                        <a:blipFill>
                          <a:blip r:embed="rId3"/>
                          <a:stretch>
                            <a:fillRect l="-51327" t="-6897" r="-453982" b="-724138"/>
                          </a:stretch>
                        </a:blipFill>
                      </a:tcPr>
                    </a:tc>
                    <a:tc>
                      <a:txBody>
                        <a:bodyPr/>
                        <a:lstStyle/>
                        <a:p>
                          <a:endParaRPr lang="en-US"/>
                        </a:p>
                      </a:txBody>
                      <a:tcPr anchor="ctr">
                        <a:blipFill>
                          <a:blip r:embed="rId3"/>
                          <a:stretch>
                            <a:fillRect l="-300000" t="-6897" r="-800000" b="-724138"/>
                          </a:stretch>
                        </a:blipFill>
                      </a:tcPr>
                    </a:tc>
                    <a:tc gridSpan="2">
                      <a:txBody>
                        <a:bodyPr/>
                        <a:lstStyle/>
                        <a:p>
                          <a:endParaRPr lang="en-US"/>
                        </a:p>
                      </a:txBody>
                      <a:tcPr anchor="ctr">
                        <a:blipFill>
                          <a:blip r:embed="rId3"/>
                          <a:stretch>
                            <a:fillRect l="-66862" t="-6897" r="-33724" b="-724138"/>
                          </a:stretch>
                        </a:blipFill>
                      </a:tcP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endParaRPr lang="en-US"/>
                        </a:p>
                      </a:txBody>
                      <a:tcPr anchor="ctr">
                        <a:blipFill>
                          <a:blip r:embed="rId3"/>
                          <a:stretch>
                            <a:fillRect l="-1016071" t="-6897" r="-105357" b="-724138"/>
                          </a:stretch>
                        </a:blipFill>
                      </a:tcPr>
                    </a:tc>
                    <a:tc>
                      <a:txBody>
                        <a:bodyPr/>
                        <a:lstStyle/>
                        <a:p>
                          <a:endParaRPr lang="en-US"/>
                        </a:p>
                      </a:txBody>
                      <a:tcPr anchor="ctr">
                        <a:blipFill>
                          <a:blip r:embed="rId3"/>
                          <a:stretch>
                            <a:fillRect l="-1096491" t="-6897" r="-3509" b="-724138"/>
                          </a:stretch>
                        </a:blipFill>
                      </a:tcPr>
                    </a:tc>
                    <a:extLst>
                      <a:ext uri="{0D108BD9-81ED-4DB2-BD59-A6C34878D82A}">
                        <a16:rowId xmlns:a16="http://schemas.microsoft.com/office/drawing/2014/main" val="3017520593"/>
                      </a:ext>
                    </a:extLst>
                  </a:tr>
                  <a:tr h="365760">
                    <a:tc>
                      <a:txBody>
                        <a:bodyPr/>
                        <a:lstStyle/>
                        <a:p>
                          <a:endParaRPr lang="en-US"/>
                        </a:p>
                      </a:txBody>
                      <a:tcPr anchor="ctr">
                        <a:blipFill>
                          <a:blip r:embed="rId3"/>
                          <a:stretch>
                            <a:fillRect l="-1754" t="-106897" r="-1098246" b="-624138"/>
                          </a:stretch>
                        </a:blipFill>
                      </a:tcPr>
                    </a:tc>
                    <a:tc>
                      <a:txBody>
                        <a:bodyPr/>
                        <a:lstStyle/>
                        <a:p>
                          <a:endParaRPr lang="en-US"/>
                        </a:p>
                      </a:txBody>
                      <a:tcPr anchor="ctr">
                        <a:blipFill>
                          <a:blip r:embed="rId3"/>
                          <a:stretch>
                            <a:fillRect l="-51327" t="-106897" r="-453982" b="-624138"/>
                          </a:stretch>
                        </a:blipFill>
                      </a:tcPr>
                    </a:tc>
                    <a:tc>
                      <a:txBody>
                        <a:bodyPr/>
                        <a:lstStyle/>
                        <a:p>
                          <a:endParaRPr lang="en-US"/>
                        </a:p>
                      </a:txBody>
                      <a:tcPr anchor="ctr">
                        <a:blipFill>
                          <a:blip r:embed="rId3"/>
                          <a:stretch>
                            <a:fillRect l="-300000" t="-106897" r="-800000" b="-624138"/>
                          </a:stretch>
                        </a:blipFill>
                      </a:tcPr>
                    </a:tc>
                    <a:tc>
                      <a:txBody>
                        <a:bodyPr/>
                        <a:lstStyle/>
                        <a:p>
                          <a:endParaRPr lang="en-US"/>
                        </a:p>
                      </a:txBody>
                      <a:tcPr anchor="ctr">
                        <a:blipFill>
                          <a:blip r:embed="rId3"/>
                          <a:stretch>
                            <a:fillRect l="-400000" t="-106897" r="-700000" b="-6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106897" r="-105357" b="-624138"/>
                          </a:stretch>
                        </a:blipFill>
                      </a:tcPr>
                    </a:tc>
                    <a:tc>
                      <a:txBody>
                        <a:bodyPr/>
                        <a:lstStyle/>
                        <a:p>
                          <a:endParaRPr lang="en-US"/>
                        </a:p>
                      </a:txBody>
                      <a:tcPr anchor="ctr">
                        <a:blipFill>
                          <a:blip r:embed="rId3"/>
                          <a:stretch>
                            <a:fillRect l="-1096491" t="-106897" r="-3509" b="-624138"/>
                          </a:stretch>
                        </a:blipFill>
                      </a:tcPr>
                    </a:tc>
                    <a:extLst>
                      <a:ext uri="{0D108BD9-81ED-4DB2-BD59-A6C34878D82A}">
                        <a16:rowId xmlns:a16="http://schemas.microsoft.com/office/drawing/2014/main" val="3411577267"/>
                      </a:ext>
                    </a:extLst>
                  </a:tr>
                  <a:tr h="365760">
                    <a:tc>
                      <a:txBody>
                        <a:bodyPr/>
                        <a:lstStyle/>
                        <a:p>
                          <a:endParaRPr lang="en-US"/>
                        </a:p>
                      </a:txBody>
                      <a:tcPr anchor="ctr">
                        <a:blipFill>
                          <a:blip r:embed="rId3"/>
                          <a:stretch>
                            <a:fillRect l="-1754" t="-206897" r="-1098246" b="-524138"/>
                          </a:stretch>
                        </a:blipFill>
                      </a:tcPr>
                    </a:tc>
                    <a:tc>
                      <a:txBody>
                        <a:bodyPr/>
                        <a:lstStyle/>
                        <a:p>
                          <a:endParaRPr lang="en-US"/>
                        </a:p>
                      </a:txBody>
                      <a:tcPr anchor="ctr">
                        <a:blipFill>
                          <a:blip r:embed="rId3"/>
                          <a:stretch>
                            <a:fillRect l="-51327" t="-206897" r="-453982" b="-524138"/>
                          </a:stretch>
                        </a:blipFill>
                      </a:tcPr>
                    </a:tc>
                    <a:tc>
                      <a:txBody>
                        <a:bodyPr/>
                        <a:lstStyle/>
                        <a:p>
                          <a:endParaRPr lang="en-US"/>
                        </a:p>
                      </a:txBody>
                      <a:tcPr anchor="ctr">
                        <a:blipFill>
                          <a:blip r:embed="rId3"/>
                          <a:stretch>
                            <a:fillRect l="-300000" t="-206897" r="-800000" b="-524138"/>
                          </a:stretch>
                        </a:blipFill>
                      </a:tcPr>
                    </a:tc>
                    <a:tc>
                      <a:txBody>
                        <a:bodyPr/>
                        <a:lstStyle/>
                        <a:p>
                          <a:endParaRPr lang="en-US"/>
                        </a:p>
                      </a:txBody>
                      <a:tcPr anchor="ctr">
                        <a:blipFill>
                          <a:blip r:embed="rId3"/>
                          <a:stretch>
                            <a:fillRect l="-400000" t="-206897" r="-700000" b="-5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206897" r="-105357" b="-524138"/>
                          </a:stretch>
                        </a:blipFill>
                      </a:tcPr>
                    </a:tc>
                    <a:tc>
                      <a:txBody>
                        <a:bodyPr/>
                        <a:lstStyle/>
                        <a:p>
                          <a:endParaRPr lang="en-US"/>
                        </a:p>
                      </a:txBody>
                      <a:tcPr anchor="ctr">
                        <a:blipFill>
                          <a:blip r:embed="rId3"/>
                          <a:stretch>
                            <a:fillRect l="-1096491" t="-206897" r="-3509" b="-524138"/>
                          </a:stretch>
                        </a:blipFill>
                      </a:tcPr>
                    </a:tc>
                    <a:extLst>
                      <a:ext uri="{0D108BD9-81ED-4DB2-BD59-A6C34878D82A}">
                        <a16:rowId xmlns:a16="http://schemas.microsoft.com/office/drawing/2014/main" val="490110457"/>
                      </a:ext>
                    </a:extLst>
                  </a:tr>
                  <a:tr h="365760">
                    <a:tc>
                      <a:txBody>
                        <a:bodyPr/>
                        <a:lstStyle/>
                        <a:p>
                          <a:endParaRPr lang="en-US"/>
                        </a:p>
                      </a:txBody>
                      <a:tcPr anchor="ctr">
                        <a:blipFill>
                          <a:blip r:embed="rId3"/>
                          <a:stretch>
                            <a:fillRect l="-1754" t="-306897" r="-1098246" b="-424138"/>
                          </a:stretch>
                        </a:blipFill>
                      </a:tcPr>
                    </a:tc>
                    <a:tc>
                      <a:txBody>
                        <a:bodyPr/>
                        <a:lstStyle/>
                        <a:p>
                          <a:endParaRPr lang="en-US"/>
                        </a:p>
                      </a:txBody>
                      <a:tcPr anchor="ctr">
                        <a:blipFill>
                          <a:blip r:embed="rId3"/>
                          <a:stretch>
                            <a:fillRect l="-51327" t="-306897" r="-453982" b="-424138"/>
                          </a:stretch>
                        </a:blipFill>
                      </a:tcPr>
                    </a:tc>
                    <a:tc>
                      <a:txBody>
                        <a:bodyPr/>
                        <a:lstStyle/>
                        <a:p>
                          <a:endParaRPr lang="en-US"/>
                        </a:p>
                      </a:txBody>
                      <a:tcPr anchor="ctr">
                        <a:blipFill>
                          <a:blip r:embed="rId3"/>
                          <a:stretch>
                            <a:fillRect l="-300000" t="-306897" r="-800000" b="-424138"/>
                          </a:stretch>
                        </a:blipFill>
                      </a:tcPr>
                    </a:tc>
                    <a:tc>
                      <a:txBody>
                        <a:bodyPr/>
                        <a:lstStyle/>
                        <a:p>
                          <a:endParaRPr lang="en-US"/>
                        </a:p>
                      </a:txBody>
                      <a:tcPr anchor="ctr">
                        <a:blipFill>
                          <a:blip r:embed="rId3"/>
                          <a:stretch>
                            <a:fillRect l="-400000" t="-306897" r="-700000" b="-4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306897" r="-105357" b="-424138"/>
                          </a:stretch>
                        </a:blipFill>
                      </a:tcPr>
                    </a:tc>
                    <a:tc>
                      <a:txBody>
                        <a:bodyPr/>
                        <a:lstStyle/>
                        <a:p>
                          <a:endParaRPr lang="en-US"/>
                        </a:p>
                      </a:txBody>
                      <a:tcPr anchor="ctr">
                        <a:blipFill>
                          <a:blip r:embed="rId3"/>
                          <a:stretch>
                            <a:fillRect l="-1096491" t="-306897" r="-3509" b="-424138"/>
                          </a:stretch>
                        </a:blipFill>
                      </a:tcPr>
                    </a:tc>
                    <a:extLst>
                      <a:ext uri="{0D108BD9-81ED-4DB2-BD59-A6C34878D82A}">
                        <a16:rowId xmlns:a16="http://schemas.microsoft.com/office/drawing/2014/main" val="1535653207"/>
                      </a:ext>
                    </a:extLst>
                  </a:tr>
                  <a:tr h="365760">
                    <a:tc>
                      <a:txBody>
                        <a:bodyPr/>
                        <a:lstStyle/>
                        <a:p>
                          <a:endParaRPr lang="en-US"/>
                        </a:p>
                      </a:txBody>
                      <a:tcPr anchor="ctr">
                        <a:blipFill>
                          <a:blip r:embed="rId3"/>
                          <a:stretch>
                            <a:fillRect l="-1754" t="-421429" r="-1098246" b="-339286"/>
                          </a:stretch>
                        </a:blipFill>
                      </a:tcPr>
                    </a:tc>
                    <a:tc>
                      <a:txBody>
                        <a:bodyPr/>
                        <a:lstStyle/>
                        <a:p>
                          <a:endParaRPr lang="en-US"/>
                        </a:p>
                      </a:txBody>
                      <a:tcPr anchor="ctr">
                        <a:blipFill>
                          <a:blip r:embed="rId3"/>
                          <a:stretch>
                            <a:fillRect l="-51327" t="-421429" r="-453982" b="-339286"/>
                          </a:stretch>
                        </a:blipFill>
                      </a:tcPr>
                    </a:tc>
                    <a:tc>
                      <a:txBody>
                        <a:bodyPr/>
                        <a:lstStyle/>
                        <a:p>
                          <a:endParaRPr lang="en-US"/>
                        </a:p>
                      </a:txBody>
                      <a:tcPr anchor="ctr">
                        <a:blipFill>
                          <a:blip r:embed="rId3"/>
                          <a:stretch>
                            <a:fillRect l="-300000" t="-421429" r="-800000" b="-339286"/>
                          </a:stretch>
                        </a:blipFill>
                      </a:tcPr>
                    </a:tc>
                    <a:tc>
                      <a:txBody>
                        <a:bodyPr/>
                        <a:lstStyle/>
                        <a:p>
                          <a:endParaRPr lang="en-US"/>
                        </a:p>
                      </a:txBody>
                      <a:tcPr anchor="ctr">
                        <a:blipFill>
                          <a:blip r:embed="rId3"/>
                          <a:stretch>
                            <a:fillRect l="-400000" t="-421429" r="-700000" b="-3392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421429" r="-105357" b="-339286"/>
                          </a:stretch>
                        </a:blipFill>
                      </a:tcPr>
                    </a:tc>
                    <a:tc>
                      <a:txBody>
                        <a:bodyPr/>
                        <a:lstStyle/>
                        <a:p>
                          <a:endParaRPr lang="en-US"/>
                        </a:p>
                      </a:txBody>
                      <a:tcPr anchor="ctr">
                        <a:blipFill>
                          <a:blip r:embed="rId3"/>
                          <a:stretch>
                            <a:fillRect l="-1096491" t="-421429" r="-3509" b="-339286"/>
                          </a:stretch>
                        </a:blipFill>
                      </a:tcPr>
                    </a:tc>
                    <a:extLst>
                      <a:ext uri="{0D108BD9-81ED-4DB2-BD59-A6C34878D82A}">
                        <a16:rowId xmlns:a16="http://schemas.microsoft.com/office/drawing/2014/main" val="1069687286"/>
                      </a:ext>
                    </a:extLst>
                  </a:tr>
                  <a:tr h="365760">
                    <a:tc>
                      <a:txBody>
                        <a:bodyPr/>
                        <a:lstStyle/>
                        <a:p>
                          <a:endParaRPr lang="en-US"/>
                        </a:p>
                      </a:txBody>
                      <a:tcPr anchor="ctr">
                        <a:blipFill>
                          <a:blip r:embed="rId3"/>
                          <a:stretch>
                            <a:fillRect l="-1754" t="-503448" r="-1098246" b="-227586"/>
                          </a:stretch>
                        </a:blipFill>
                      </a:tcPr>
                    </a:tc>
                    <a:tc>
                      <a:txBody>
                        <a:bodyPr/>
                        <a:lstStyle/>
                        <a:p>
                          <a:endParaRPr lang="en-US"/>
                        </a:p>
                      </a:txBody>
                      <a:tcPr anchor="ctr">
                        <a:blipFill>
                          <a:blip r:embed="rId3"/>
                          <a:stretch>
                            <a:fillRect l="-51327" t="-503448" r="-453982" b="-227586"/>
                          </a:stretch>
                        </a:blipFill>
                      </a:tcPr>
                    </a:tc>
                    <a:tc>
                      <a:txBody>
                        <a:bodyPr/>
                        <a:lstStyle/>
                        <a:p>
                          <a:endParaRPr lang="en-US"/>
                        </a:p>
                      </a:txBody>
                      <a:tcPr anchor="ctr">
                        <a:blipFill>
                          <a:blip r:embed="rId3"/>
                          <a:stretch>
                            <a:fillRect l="-300000" t="-503448" r="-800000" b="-227586"/>
                          </a:stretch>
                        </a:blipFill>
                      </a:tcPr>
                    </a:tc>
                    <a:tc>
                      <a:txBody>
                        <a:bodyPr/>
                        <a:lstStyle/>
                        <a:p>
                          <a:endParaRPr lang="en-US"/>
                        </a:p>
                      </a:txBody>
                      <a:tcPr anchor="ctr">
                        <a:blipFill>
                          <a:blip r:embed="rId3"/>
                          <a:stretch>
                            <a:fillRect l="-400000" t="-503448" r="-700000" b="-2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503448" r="-105357" b="-227586"/>
                          </a:stretch>
                        </a:blipFill>
                      </a:tcPr>
                    </a:tc>
                    <a:tc>
                      <a:txBody>
                        <a:bodyPr/>
                        <a:lstStyle/>
                        <a:p>
                          <a:endParaRPr lang="en-US"/>
                        </a:p>
                      </a:txBody>
                      <a:tcPr anchor="ctr">
                        <a:blipFill>
                          <a:blip r:embed="rId3"/>
                          <a:stretch>
                            <a:fillRect l="-1096491" t="-503448" r="-3509" b="-227586"/>
                          </a:stretch>
                        </a:blipFill>
                      </a:tcPr>
                    </a:tc>
                    <a:extLst>
                      <a:ext uri="{0D108BD9-81ED-4DB2-BD59-A6C34878D82A}">
                        <a16:rowId xmlns:a16="http://schemas.microsoft.com/office/drawing/2014/main" val="2334833445"/>
                      </a:ext>
                    </a:extLst>
                  </a:tr>
                  <a:tr h="365760">
                    <a:tc>
                      <a:txBody>
                        <a:bodyPr/>
                        <a:lstStyle/>
                        <a:p>
                          <a:endParaRPr lang="en-US"/>
                        </a:p>
                      </a:txBody>
                      <a:tcPr anchor="ctr">
                        <a:blipFill>
                          <a:blip r:embed="rId3"/>
                          <a:stretch>
                            <a:fillRect l="-1754" t="-603448" r="-1098246" b="-127586"/>
                          </a:stretch>
                        </a:blipFill>
                      </a:tcPr>
                    </a:tc>
                    <a:tc>
                      <a:txBody>
                        <a:bodyPr/>
                        <a:lstStyle/>
                        <a:p>
                          <a:endParaRPr lang="en-US"/>
                        </a:p>
                      </a:txBody>
                      <a:tcPr anchor="ctr">
                        <a:blipFill>
                          <a:blip r:embed="rId3"/>
                          <a:stretch>
                            <a:fillRect l="-51327" t="-603448" r="-453982" b="-127586"/>
                          </a:stretch>
                        </a:blipFill>
                      </a:tcPr>
                    </a:tc>
                    <a:tc>
                      <a:txBody>
                        <a:bodyPr/>
                        <a:lstStyle/>
                        <a:p>
                          <a:endParaRPr lang="en-US"/>
                        </a:p>
                      </a:txBody>
                      <a:tcPr anchor="ctr">
                        <a:blipFill>
                          <a:blip r:embed="rId3"/>
                          <a:stretch>
                            <a:fillRect l="-300000" t="-603448" r="-800000" b="-127586"/>
                          </a:stretch>
                        </a:blipFill>
                      </a:tcPr>
                    </a:tc>
                    <a:tc>
                      <a:txBody>
                        <a:bodyPr/>
                        <a:lstStyle/>
                        <a:p>
                          <a:endParaRPr lang="en-US"/>
                        </a:p>
                      </a:txBody>
                      <a:tcPr anchor="ctr">
                        <a:blipFill>
                          <a:blip r:embed="rId3"/>
                          <a:stretch>
                            <a:fillRect l="-400000" t="-603448" r="-700000" b="-127586"/>
                          </a:stretch>
                        </a:blipFill>
                      </a:tcPr>
                    </a:tc>
                    <a:tc>
                      <a:txBody>
                        <a:bodyPr/>
                        <a:lstStyle/>
                        <a:p>
                          <a:endParaRPr lang="en-US"/>
                        </a:p>
                      </a:txBody>
                      <a:tcPr anchor="ctr">
                        <a:blipFill>
                          <a:blip r:embed="rId3"/>
                          <a:stretch>
                            <a:fillRect l="-100352" t="-603448" r="-40493" b="-127586"/>
                          </a:stretch>
                        </a:blipFill>
                      </a:tcPr>
                    </a:tc>
                    <a:tc>
                      <a:txBody>
                        <a:bodyPr/>
                        <a:lstStyle/>
                        <a:p>
                          <a:endParaRPr lang="en-US"/>
                        </a:p>
                      </a:txBody>
                      <a:tcPr anchor="ctr">
                        <a:blipFill>
                          <a:blip r:embed="rId3"/>
                          <a:stretch>
                            <a:fillRect l="-1016071" t="-603448" r="-105357" b="-127586"/>
                          </a:stretch>
                        </a:blipFill>
                      </a:tcPr>
                    </a:tc>
                    <a:tc>
                      <a:txBody>
                        <a:bodyPr/>
                        <a:lstStyle/>
                        <a:p>
                          <a:endParaRPr lang="en-US"/>
                        </a:p>
                      </a:txBody>
                      <a:tcPr anchor="ctr">
                        <a:blipFill>
                          <a:blip r:embed="rId3"/>
                          <a:stretch>
                            <a:fillRect l="-1096491" t="-603448" r="-3509" b="-127586"/>
                          </a:stretch>
                        </a:blipFill>
                      </a:tcPr>
                    </a:tc>
                    <a:extLst>
                      <a:ext uri="{0D108BD9-81ED-4DB2-BD59-A6C34878D82A}">
                        <a16:rowId xmlns:a16="http://schemas.microsoft.com/office/drawing/2014/main" val="2314425089"/>
                      </a:ext>
                    </a:extLst>
                  </a:tr>
                  <a:tr h="365760">
                    <a:tc>
                      <a:txBody>
                        <a:bodyPr/>
                        <a:lstStyle/>
                        <a:p>
                          <a:endParaRPr lang="en-US"/>
                        </a:p>
                      </a:txBody>
                      <a:tcPr anchor="ctr">
                        <a:blipFill>
                          <a:blip r:embed="rId3"/>
                          <a:stretch>
                            <a:fillRect l="-1754" t="-703448" r="-1098246" b="-27586"/>
                          </a:stretch>
                        </a:blipFill>
                      </a:tcPr>
                    </a:tc>
                    <a:tc>
                      <a:txBody>
                        <a:bodyPr/>
                        <a:lstStyle/>
                        <a:p>
                          <a:endParaRPr lang="en-US"/>
                        </a:p>
                      </a:txBody>
                      <a:tcPr anchor="ctr">
                        <a:blipFill>
                          <a:blip r:embed="rId3"/>
                          <a:stretch>
                            <a:fillRect l="-51327" t="-703448" r="-453982" b="-27586"/>
                          </a:stretch>
                        </a:blipFill>
                      </a:tcPr>
                    </a:tc>
                    <a:tc>
                      <a:txBody>
                        <a:bodyPr/>
                        <a:lstStyle/>
                        <a:p>
                          <a:endParaRPr lang="en-US"/>
                        </a:p>
                      </a:txBody>
                      <a:tcPr anchor="ctr">
                        <a:blipFill>
                          <a:blip r:embed="rId3"/>
                          <a:stretch>
                            <a:fillRect l="-300000" t="-703448" r="-800000" b="-27586"/>
                          </a:stretch>
                        </a:blipFill>
                      </a:tcPr>
                    </a:tc>
                    <a:tc>
                      <a:txBody>
                        <a:bodyPr/>
                        <a:lstStyle/>
                        <a:p>
                          <a:endParaRPr lang="en-US"/>
                        </a:p>
                      </a:txBody>
                      <a:tcPr anchor="ctr">
                        <a:blipFill>
                          <a:blip r:embed="rId3"/>
                          <a:stretch>
                            <a:fillRect l="-400000" t="-703448" r="-700000" b="-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703448" r="-105357" b="-27586"/>
                          </a:stretch>
                        </a:blipFill>
                      </a:tcPr>
                    </a:tc>
                    <a:tc>
                      <a:txBody>
                        <a:bodyPr/>
                        <a:lstStyle/>
                        <a:p>
                          <a:endParaRPr lang="en-US"/>
                        </a:p>
                      </a:txBody>
                      <a:tcPr anchor="ctr">
                        <a:blipFill>
                          <a:blip r:embed="rId3"/>
                          <a:stretch>
                            <a:fillRect l="-1096491" t="-703448" r="-3509" b="-27586"/>
                          </a:stretch>
                        </a:blipFill>
                      </a:tcPr>
                    </a:tc>
                    <a:extLst>
                      <a:ext uri="{0D108BD9-81ED-4DB2-BD59-A6C34878D82A}">
                        <a16:rowId xmlns:a16="http://schemas.microsoft.com/office/drawing/2014/main" val="3685211114"/>
                      </a:ext>
                    </a:extLst>
                  </a:tr>
                </a:tbl>
              </a:graphicData>
            </a:graphic>
          </p:graphicFrame>
        </mc:Fallback>
      </mc:AlternateContent>
      <p:cxnSp>
        <p:nvCxnSpPr>
          <p:cNvPr id="13" name="Straight Arrow Connector 12">
            <a:extLst>
              <a:ext uri="{FF2B5EF4-FFF2-40B4-BE49-F238E27FC236}">
                <a16:creationId xmlns:a16="http://schemas.microsoft.com/office/drawing/2014/main" id="{4F236943-CE3D-C444-917C-83986C558554}"/>
              </a:ext>
            </a:extLst>
          </p:cNvPr>
          <p:cNvCxnSpPr/>
          <p:nvPr/>
        </p:nvCxnSpPr>
        <p:spPr bwMode="auto">
          <a:xfrm flipV="1">
            <a:off x="4911875" y="2187765"/>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16" name="Table 5">
                <a:extLst>
                  <a:ext uri="{FF2B5EF4-FFF2-40B4-BE49-F238E27FC236}">
                    <a16:creationId xmlns:a16="http://schemas.microsoft.com/office/drawing/2014/main" id="{CD1006B6-2761-7F48-9E39-77C89C431BDC}"/>
                  </a:ext>
                </a:extLst>
              </p:cNvPr>
              <p:cNvGraphicFramePr>
                <a:graphicFrameLocks noGrp="1"/>
              </p:cNvGraphicFramePr>
              <p:nvPr>
                <p:extLst>
                  <p:ext uri="{D42A27DB-BD31-4B8C-83A1-F6EECF244321}">
                    <p14:modId xmlns:p14="http://schemas.microsoft.com/office/powerpoint/2010/main" val="4294088680"/>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16" name="Table 5">
                <a:extLst>
                  <a:ext uri="{FF2B5EF4-FFF2-40B4-BE49-F238E27FC236}">
                    <a16:creationId xmlns:a16="http://schemas.microsoft.com/office/drawing/2014/main" id="{CD1006B6-2761-7F48-9E39-77C89C431BDC}"/>
                  </a:ext>
                </a:extLst>
              </p:cNvPr>
              <p:cNvGraphicFramePr>
                <a:graphicFrameLocks noGrp="1"/>
              </p:cNvGraphicFramePr>
              <p:nvPr>
                <p:extLst>
                  <p:ext uri="{D42A27DB-BD31-4B8C-83A1-F6EECF244321}">
                    <p14:modId xmlns:p14="http://schemas.microsoft.com/office/powerpoint/2010/main" val="4294088680"/>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4"/>
                          <a:stretch>
                            <a:fillRect l="-102273" t="-3448" r="-202273" b="-327586"/>
                          </a:stretch>
                        </a:blipFill>
                      </a:tcPr>
                    </a:tc>
                    <a:tc>
                      <a:txBody>
                        <a:bodyPr/>
                        <a:lstStyle/>
                        <a:p>
                          <a:endParaRPr lang="en-US"/>
                        </a:p>
                      </a:txBody>
                      <a:tcPr>
                        <a:blipFill>
                          <a:blip r:embed="rId4"/>
                          <a:stretch>
                            <a:fillRect l="-206977" t="-3448" r="-106977" b="-327586"/>
                          </a:stretch>
                        </a:blipFill>
                      </a:tcPr>
                    </a:tc>
                    <a:tc>
                      <a:txBody>
                        <a:bodyPr/>
                        <a:lstStyle/>
                        <a:p>
                          <a:endParaRPr lang="en-US"/>
                        </a:p>
                      </a:txBody>
                      <a:tcPr>
                        <a:blipFill>
                          <a:blip r:embed="rId4"/>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4"/>
                          <a:stretch>
                            <a:fillRect l="-2273" t="-103448" r="-302273" b="-2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4"/>
                          <a:stretch>
                            <a:fillRect l="-2273" t="-203448" r="-302273" b="-1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4"/>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3">
                <a:extLst>
                  <a:ext uri="{FF2B5EF4-FFF2-40B4-BE49-F238E27FC236}">
                    <a16:creationId xmlns:a16="http://schemas.microsoft.com/office/drawing/2014/main" id="{F39FEC59-183E-1649-850E-0A0C3ADBA97B}"/>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21" name="Table 3">
                <a:extLst>
                  <a:ext uri="{FF2B5EF4-FFF2-40B4-BE49-F238E27FC236}">
                    <a16:creationId xmlns:a16="http://schemas.microsoft.com/office/drawing/2014/main" id="{F39FEC59-183E-1649-850E-0A0C3ADBA97B}"/>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5"/>
                          <a:stretch>
                            <a:fillRect l="-232143" t="-113793" r="-605357" b="-27586"/>
                          </a:stretch>
                        </a:blipFill>
                      </a:tcPr>
                    </a:tc>
                    <a:tc>
                      <a:txBody>
                        <a:bodyPr/>
                        <a:lstStyle/>
                        <a:p>
                          <a:endParaRPr lang="en-US"/>
                        </a:p>
                      </a:txBody>
                      <a:tcPr>
                        <a:blipFill>
                          <a:blip r:embed="rId5"/>
                          <a:stretch>
                            <a:fillRect l="-332143" t="-113793" r="-505357" b="-27586"/>
                          </a:stretch>
                        </a:blipFill>
                      </a:tcPr>
                    </a:tc>
                    <a:tc>
                      <a:txBody>
                        <a:bodyPr/>
                        <a:lstStyle/>
                        <a:p>
                          <a:endParaRPr lang="en-US"/>
                        </a:p>
                      </a:txBody>
                      <a:tcPr>
                        <a:blipFill>
                          <a:blip r:embed="rId5"/>
                          <a:stretch>
                            <a:fillRect l="-432143" t="-113793" r="-405357" b="-27586"/>
                          </a:stretch>
                        </a:blipFill>
                      </a:tcPr>
                    </a:tc>
                    <a:tc>
                      <a:txBody>
                        <a:bodyPr/>
                        <a:lstStyle/>
                        <a:p>
                          <a:endParaRPr lang="en-US"/>
                        </a:p>
                      </a:txBody>
                      <a:tcPr>
                        <a:blipFill>
                          <a:blip r:embed="rId5"/>
                          <a:stretch>
                            <a:fillRect l="-532143" t="-113793" r="-305357" b="-27586"/>
                          </a:stretch>
                        </a:blipFill>
                      </a:tcPr>
                    </a:tc>
                    <a:tc>
                      <a:txBody>
                        <a:bodyPr/>
                        <a:lstStyle/>
                        <a:p>
                          <a:endParaRPr lang="en-US"/>
                        </a:p>
                      </a:txBody>
                      <a:tcPr>
                        <a:blipFill>
                          <a:blip r:embed="rId5"/>
                          <a:stretch>
                            <a:fillRect l="-632143" t="-113793" r="-205357" b="-27586"/>
                          </a:stretch>
                        </a:blipFill>
                      </a:tcPr>
                    </a:tc>
                    <a:tc>
                      <a:txBody>
                        <a:bodyPr/>
                        <a:lstStyle/>
                        <a:p>
                          <a:endParaRPr lang="en-US"/>
                        </a:p>
                      </a:txBody>
                      <a:tcPr>
                        <a:blipFill>
                          <a:blip r:embed="rId5"/>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3B85F896-B564-2743-8BCB-A4B6DE2058BA}"/>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22" name="Rectangle 21">
                <a:extLst>
                  <a:ext uri="{FF2B5EF4-FFF2-40B4-BE49-F238E27FC236}">
                    <a16:creationId xmlns:a16="http://schemas.microsoft.com/office/drawing/2014/main" id="{3B85F896-B564-2743-8BCB-A4B6DE2058BA}"/>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6"/>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AD74AA3-FFB1-984A-B609-EBDFFDEC7360}"/>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1" name="TextBox 10">
                <a:extLst>
                  <a:ext uri="{FF2B5EF4-FFF2-40B4-BE49-F238E27FC236}">
                    <a16:creationId xmlns:a16="http://schemas.microsoft.com/office/drawing/2014/main" id="{7AD74AA3-FFB1-984A-B609-EBDFFDEC7360}"/>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51348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232757230"/>
                  </p:ext>
                </p:extLst>
              </p:nvPr>
            </p:nvGraphicFramePr>
            <p:xfrm>
              <a:off x="114909" y="2685152"/>
              <a:ext cx="8640000" cy="329184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939768645"/>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296524">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(value &amp; meaning)</a:t>
                          </a:r>
                          <a:endParaRPr lang="en-US" dirty="0">
                            <a:latin typeface="Arial" panose="020B0604020202020204" pitchFamily="34" charset="0"/>
                            <a:cs typeface="Arial" panose="020B0604020202020204" pitchFamily="34" charset="0"/>
                          </a:endParaRPr>
                        </a:p>
                      </a:txBody>
                      <a:tcPr anchor="ct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17520593"/>
                      </a:ext>
                    </a:extLst>
                  </a:tr>
                  <a:tr h="355498">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9:01</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011045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9:02</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65320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(2, 4)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9687286"/>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(3, 3)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34833445"/>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Arial" panose="020B0604020202020204" pitchFamily="34" charset="0"/>
                                  </a:rPr>
                                  <m:t>4</m:t>
                                </m:r>
                              </m:oMath>
                            </m:oMathPara>
                          </a14:m>
                          <a:endParaRPr lang="en-US"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output </a:t>
                          </a:r>
                          <a:r>
                            <a:rPr lang="en-US" dirty="0">
                              <a:latin typeface="Arial" panose="020B0604020202020204" pitchFamily="34" charset="0"/>
                              <a:cs typeface="Arial" panose="020B0604020202020204" pitchFamily="34" charset="0"/>
                            </a:rPr>
                            <a:t>(</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i="1" dirty="0" smtClean="0">
                                      <a:latin typeface="Cambria Math" panose="02040503050406030204" pitchFamily="18" charset="0"/>
                                      <a:cs typeface="Arial" panose="020B0604020202020204" pitchFamily="34" charset="0"/>
                                    </a:rPr>
                                    <m:t>1</m:t>
                                  </m:r>
                                </m:sub>
                              </m:sSub>
                              <m:r>
                                <a:rPr lang="en-US" i="1" dirty="0" smtClean="0">
                                  <a:latin typeface="Cambria Math" panose="02040503050406030204" pitchFamily="18" charset="0"/>
                                  <a:cs typeface="Arial" panose="020B0604020202020204" pitchFamily="34" charset="0"/>
                                </a:rPr>
                                <m:t>, </m:t>
                              </m:r>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 9:05)</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4425089"/>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3</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(4, 1)</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85211114"/>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3</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(5, </m:t>
                                </m:r>
                                <m:r>
                                  <a:rPr lang="en-US" b="0" i="1" smtClean="0">
                                    <a:solidFill>
                                      <a:srgbClr val="00B0F0"/>
                                    </a:solidFill>
                                    <a:latin typeface="Cambria Math" panose="02040503050406030204" pitchFamily="18" charset="0"/>
                                    <a:cs typeface="Arial" panose="020B0604020202020204" pitchFamily="34" charset="0"/>
                                  </a:rPr>
                                  <m:t>6</m:t>
                                </m:r>
                                <m:r>
                                  <a:rPr lang="en-US" b="0" i="1" smtClean="0">
                                    <a:latin typeface="Cambria Math" panose="02040503050406030204" pitchFamily="18" charset="0"/>
                                    <a:cs typeface="Arial" panose="020B0604020202020204" pitchFamily="34" charset="0"/>
                                  </a:rPr>
                                  <m:t>)</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9</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19392881"/>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232757230"/>
                  </p:ext>
                </p:extLst>
              </p:nvPr>
            </p:nvGraphicFramePr>
            <p:xfrm>
              <a:off x="114909" y="2685152"/>
              <a:ext cx="8640000" cy="329184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939768645"/>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5760">
                    <a:tc>
                      <a:txBody>
                        <a:bodyPr/>
                        <a:lstStyle/>
                        <a:p>
                          <a:endParaRPr lang="en-US"/>
                        </a:p>
                      </a:txBody>
                      <a:tcPr anchor="ctr">
                        <a:blipFill>
                          <a:blip r:embed="rId3"/>
                          <a:stretch>
                            <a:fillRect l="-1754" t="-6897" r="-1098246" b="-824138"/>
                          </a:stretch>
                        </a:blipFill>
                      </a:tcPr>
                    </a:tc>
                    <a:tc>
                      <a:txBody>
                        <a:bodyPr/>
                        <a:lstStyle/>
                        <a:p>
                          <a:endParaRPr lang="en-US"/>
                        </a:p>
                      </a:txBody>
                      <a:tcPr anchor="ctr">
                        <a:blipFill>
                          <a:blip r:embed="rId3"/>
                          <a:stretch>
                            <a:fillRect l="-51327" t="-6897" r="-453982" b="-824138"/>
                          </a:stretch>
                        </a:blipFill>
                      </a:tcPr>
                    </a:tc>
                    <a:tc>
                      <a:txBody>
                        <a:bodyPr/>
                        <a:lstStyle/>
                        <a:p>
                          <a:endParaRPr lang="en-US"/>
                        </a:p>
                      </a:txBody>
                      <a:tcPr anchor="ctr">
                        <a:blipFill>
                          <a:blip r:embed="rId3"/>
                          <a:stretch>
                            <a:fillRect l="-300000" t="-6897" r="-800000" b="-824138"/>
                          </a:stretch>
                        </a:blipFill>
                      </a:tcPr>
                    </a:tc>
                    <a:tc gridSpan="2">
                      <a:txBody>
                        <a:bodyPr/>
                        <a:lstStyle/>
                        <a:p>
                          <a:endParaRPr lang="en-US"/>
                        </a:p>
                      </a:txBody>
                      <a:tcPr anchor="ctr">
                        <a:blipFill>
                          <a:blip r:embed="rId3"/>
                          <a:stretch>
                            <a:fillRect l="-66862" t="-6897" r="-33724" b="-824138"/>
                          </a:stretch>
                        </a:blipFill>
                      </a:tcP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endParaRPr lang="en-US"/>
                        </a:p>
                      </a:txBody>
                      <a:tcPr anchor="ctr">
                        <a:blipFill>
                          <a:blip r:embed="rId3"/>
                          <a:stretch>
                            <a:fillRect l="-1016071" t="-6897" r="-105357" b="-824138"/>
                          </a:stretch>
                        </a:blipFill>
                      </a:tcPr>
                    </a:tc>
                    <a:tc>
                      <a:txBody>
                        <a:bodyPr/>
                        <a:lstStyle/>
                        <a:p>
                          <a:endParaRPr lang="en-US"/>
                        </a:p>
                      </a:txBody>
                      <a:tcPr anchor="ctr">
                        <a:blipFill>
                          <a:blip r:embed="rId3"/>
                          <a:stretch>
                            <a:fillRect l="-1096491" t="-6897" r="-3509" b="-824138"/>
                          </a:stretch>
                        </a:blipFill>
                      </a:tcPr>
                    </a:tc>
                    <a:extLst>
                      <a:ext uri="{0D108BD9-81ED-4DB2-BD59-A6C34878D82A}">
                        <a16:rowId xmlns:a16="http://schemas.microsoft.com/office/drawing/2014/main" val="3017520593"/>
                      </a:ext>
                    </a:extLst>
                  </a:tr>
                  <a:tr h="365760">
                    <a:tc>
                      <a:txBody>
                        <a:bodyPr/>
                        <a:lstStyle/>
                        <a:p>
                          <a:endParaRPr lang="en-US"/>
                        </a:p>
                      </a:txBody>
                      <a:tcPr anchor="ctr">
                        <a:blipFill>
                          <a:blip r:embed="rId3"/>
                          <a:stretch>
                            <a:fillRect l="-1754" t="-106897" r="-1098246" b="-724138"/>
                          </a:stretch>
                        </a:blipFill>
                      </a:tcPr>
                    </a:tc>
                    <a:tc>
                      <a:txBody>
                        <a:bodyPr/>
                        <a:lstStyle/>
                        <a:p>
                          <a:endParaRPr lang="en-US"/>
                        </a:p>
                      </a:txBody>
                      <a:tcPr anchor="ctr">
                        <a:blipFill>
                          <a:blip r:embed="rId3"/>
                          <a:stretch>
                            <a:fillRect l="-51327" t="-106897" r="-453982" b="-724138"/>
                          </a:stretch>
                        </a:blipFill>
                      </a:tcPr>
                    </a:tc>
                    <a:tc>
                      <a:txBody>
                        <a:bodyPr/>
                        <a:lstStyle/>
                        <a:p>
                          <a:endParaRPr lang="en-US"/>
                        </a:p>
                      </a:txBody>
                      <a:tcPr anchor="ctr">
                        <a:blipFill>
                          <a:blip r:embed="rId3"/>
                          <a:stretch>
                            <a:fillRect l="-300000" t="-106897" r="-800000" b="-724138"/>
                          </a:stretch>
                        </a:blipFill>
                      </a:tcPr>
                    </a:tc>
                    <a:tc>
                      <a:txBody>
                        <a:bodyPr/>
                        <a:lstStyle/>
                        <a:p>
                          <a:endParaRPr lang="en-US"/>
                        </a:p>
                      </a:txBody>
                      <a:tcPr anchor="ctr">
                        <a:blipFill>
                          <a:blip r:embed="rId3"/>
                          <a:stretch>
                            <a:fillRect l="-400000" t="-106897" r="-700000" b="-7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106897" r="-105357" b="-724138"/>
                          </a:stretch>
                        </a:blipFill>
                      </a:tcPr>
                    </a:tc>
                    <a:tc>
                      <a:txBody>
                        <a:bodyPr/>
                        <a:lstStyle/>
                        <a:p>
                          <a:endParaRPr lang="en-US"/>
                        </a:p>
                      </a:txBody>
                      <a:tcPr anchor="ctr">
                        <a:blipFill>
                          <a:blip r:embed="rId3"/>
                          <a:stretch>
                            <a:fillRect l="-1096491" t="-106897" r="-3509" b="-724138"/>
                          </a:stretch>
                        </a:blipFill>
                      </a:tcPr>
                    </a:tc>
                    <a:extLst>
                      <a:ext uri="{0D108BD9-81ED-4DB2-BD59-A6C34878D82A}">
                        <a16:rowId xmlns:a16="http://schemas.microsoft.com/office/drawing/2014/main" val="3411577267"/>
                      </a:ext>
                    </a:extLst>
                  </a:tr>
                  <a:tr h="365760">
                    <a:tc>
                      <a:txBody>
                        <a:bodyPr/>
                        <a:lstStyle/>
                        <a:p>
                          <a:endParaRPr lang="en-US"/>
                        </a:p>
                      </a:txBody>
                      <a:tcPr anchor="ctr">
                        <a:blipFill>
                          <a:blip r:embed="rId3"/>
                          <a:stretch>
                            <a:fillRect l="-1754" t="-206897" r="-1098246" b="-624138"/>
                          </a:stretch>
                        </a:blipFill>
                      </a:tcPr>
                    </a:tc>
                    <a:tc>
                      <a:txBody>
                        <a:bodyPr/>
                        <a:lstStyle/>
                        <a:p>
                          <a:endParaRPr lang="en-US"/>
                        </a:p>
                      </a:txBody>
                      <a:tcPr anchor="ctr">
                        <a:blipFill>
                          <a:blip r:embed="rId3"/>
                          <a:stretch>
                            <a:fillRect l="-51327" t="-206897" r="-453982" b="-624138"/>
                          </a:stretch>
                        </a:blipFill>
                      </a:tcPr>
                    </a:tc>
                    <a:tc>
                      <a:txBody>
                        <a:bodyPr/>
                        <a:lstStyle/>
                        <a:p>
                          <a:endParaRPr lang="en-US"/>
                        </a:p>
                      </a:txBody>
                      <a:tcPr anchor="ctr">
                        <a:blipFill>
                          <a:blip r:embed="rId3"/>
                          <a:stretch>
                            <a:fillRect l="-300000" t="-206897" r="-800000" b="-624138"/>
                          </a:stretch>
                        </a:blipFill>
                      </a:tcPr>
                    </a:tc>
                    <a:tc>
                      <a:txBody>
                        <a:bodyPr/>
                        <a:lstStyle/>
                        <a:p>
                          <a:endParaRPr lang="en-US"/>
                        </a:p>
                      </a:txBody>
                      <a:tcPr anchor="ctr">
                        <a:blipFill>
                          <a:blip r:embed="rId3"/>
                          <a:stretch>
                            <a:fillRect l="-400000" t="-206897" r="-700000" b="-6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206897" r="-105357" b="-624138"/>
                          </a:stretch>
                        </a:blipFill>
                      </a:tcPr>
                    </a:tc>
                    <a:tc>
                      <a:txBody>
                        <a:bodyPr/>
                        <a:lstStyle/>
                        <a:p>
                          <a:endParaRPr lang="en-US"/>
                        </a:p>
                      </a:txBody>
                      <a:tcPr anchor="ctr">
                        <a:blipFill>
                          <a:blip r:embed="rId3"/>
                          <a:stretch>
                            <a:fillRect l="-1096491" t="-206897" r="-3509" b="-624138"/>
                          </a:stretch>
                        </a:blipFill>
                      </a:tcPr>
                    </a:tc>
                    <a:extLst>
                      <a:ext uri="{0D108BD9-81ED-4DB2-BD59-A6C34878D82A}">
                        <a16:rowId xmlns:a16="http://schemas.microsoft.com/office/drawing/2014/main" val="490110457"/>
                      </a:ext>
                    </a:extLst>
                  </a:tr>
                  <a:tr h="365760">
                    <a:tc>
                      <a:txBody>
                        <a:bodyPr/>
                        <a:lstStyle/>
                        <a:p>
                          <a:endParaRPr lang="en-US"/>
                        </a:p>
                      </a:txBody>
                      <a:tcPr anchor="ctr">
                        <a:blipFill>
                          <a:blip r:embed="rId3"/>
                          <a:stretch>
                            <a:fillRect l="-1754" t="-306897" r="-1098246" b="-524138"/>
                          </a:stretch>
                        </a:blipFill>
                      </a:tcPr>
                    </a:tc>
                    <a:tc>
                      <a:txBody>
                        <a:bodyPr/>
                        <a:lstStyle/>
                        <a:p>
                          <a:endParaRPr lang="en-US"/>
                        </a:p>
                      </a:txBody>
                      <a:tcPr anchor="ctr">
                        <a:blipFill>
                          <a:blip r:embed="rId3"/>
                          <a:stretch>
                            <a:fillRect l="-51327" t="-306897" r="-453982" b="-524138"/>
                          </a:stretch>
                        </a:blipFill>
                      </a:tcPr>
                    </a:tc>
                    <a:tc>
                      <a:txBody>
                        <a:bodyPr/>
                        <a:lstStyle/>
                        <a:p>
                          <a:endParaRPr lang="en-US"/>
                        </a:p>
                      </a:txBody>
                      <a:tcPr anchor="ctr">
                        <a:blipFill>
                          <a:blip r:embed="rId3"/>
                          <a:stretch>
                            <a:fillRect l="-300000" t="-306897" r="-800000" b="-524138"/>
                          </a:stretch>
                        </a:blipFill>
                      </a:tcPr>
                    </a:tc>
                    <a:tc>
                      <a:txBody>
                        <a:bodyPr/>
                        <a:lstStyle/>
                        <a:p>
                          <a:endParaRPr lang="en-US"/>
                        </a:p>
                      </a:txBody>
                      <a:tcPr anchor="ctr">
                        <a:blipFill>
                          <a:blip r:embed="rId3"/>
                          <a:stretch>
                            <a:fillRect l="-400000" t="-306897" r="-700000" b="-5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306897" r="-105357" b="-524138"/>
                          </a:stretch>
                        </a:blipFill>
                      </a:tcPr>
                    </a:tc>
                    <a:tc>
                      <a:txBody>
                        <a:bodyPr/>
                        <a:lstStyle/>
                        <a:p>
                          <a:endParaRPr lang="en-US"/>
                        </a:p>
                      </a:txBody>
                      <a:tcPr anchor="ctr">
                        <a:blipFill>
                          <a:blip r:embed="rId3"/>
                          <a:stretch>
                            <a:fillRect l="-1096491" t="-306897" r="-3509" b="-524138"/>
                          </a:stretch>
                        </a:blipFill>
                      </a:tcPr>
                    </a:tc>
                    <a:extLst>
                      <a:ext uri="{0D108BD9-81ED-4DB2-BD59-A6C34878D82A}">
                        <a16:rowId xmlns:a16="http://schemas.microsoft.com/office/drawing/2014/main" val="1535653207"/>
                      </a:ext>
                    </a:extLst>
                  </a:tr>
                  <a:tr h="365760">
                    <a:tc>
                      <a:txBody>
                        <a:bodyPr/>
                        <a:lstStyle/>
                        <a:p>
                          <a:endParaRPr lang="en-US"/>
                        </a:p>
                      </a:txBody>
                      <a:tcPr anchor="ctr">
                        <a:blipFill>
                          <a:blip r:embed="rId3"/>
                          <a:stretch>
                            <a:fillRect l="-1754" t="-421429" r="-1098246" b="-442857"/>
                          </a:stretch>
                        </a:blipFill>
                      </a:tcPr>
                    </a:tc>
                    <a:tc>
                      <a:txBody>
                        <a:bodyPr/>
                        <a:lstStyle/>
                        <a:p>
                          <a:endParaRPr lang="en-US"/>
                        </a:p>
                      </a:txBody>
                      <a:tcPr anchor="ctr">
                        <a:blipFill>
                          <a:blip r:embed="rId3"/>
                          <a:stretch>
                            <a:fillRect l="-51327" t="-421429" r="-453982" b="-442857"/>
                          </a:stretch>
                        </a:blipFill>
                      </a:tcPr>
                    </a:tc>
                    <a:tc>
                      <a:txBody>
                        <a:bodyPr/>
                        <a:lstStyle/>
                        <a:p>
                          <a:endParaRPr lang="en-US"/>
                        </a:p>
                      </a:txBody>
                      <a:tcPr anchor="ctr">
                        <a:blipFill>
                          <a:blip r:embed="rId3"/>
                          <a:stretch>
                            <a:fillRect l="-300000" t="-421429" r="-800000" b="-442857"/>
                          </a:stretch>
                        </a:blipFill>
                      </a:tcPr>
                    </a:tc>
                    <a:tc>
                      <a:txBody>
                        <a:bodyPr/>
                        <a:lstStyle/>
                        <a:p>
                          <a:endParaRPr lang="en-US"/>
                        </a:p>
                      </a:txBody>
                      <a:tcPr anchor="ctr">
                        <a:blipFill>
                          <a:blip r:embed="rId3"/>
                          <a:stretch>
                            <a:fillRect l="-400000" t="-421429" r="-700000" b="-442857"/>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421429" r="-105357" b="-442857"/>
                          </a:stretch>
                        </a:blipFill>
                      </a:tcPr>
                    </a:tc>
                    <a:tc>
                      <a:txBody>
                        <a:bodyPr/>
                        <a:lstStyle/>
                        <a:p>
                          <a:endParaRPr lang="en-US"/>
                        </a:p>
                      </a:txBody>
                      <a:tcPr anchor="ctr">
                        <a:blipFill>
                          <a:blip r:embed="rId3"/>
                          <a:stretch>
                            <a:fillRect l="-1096491" t="-421429" r="-3509" b="-442857"/>
                          </a:stretch>
                        </a:blipFill>
                      </a:tcPr>
                    </a:tc>
                    <a:extLst>
                      <a:ext uri="{0D108BD9-81ED-4DB2-BD59-A6C34878D82A}">
                        <a16:rowId xmlns:a16="http://schemas.microsoft.com/office/drawing/2014/main" val="1069687286"/>
                      </a:ext>
                    </a:extLst>
                  </a:tr>
                  <a:tr h="365760">
                    <a:tc>
                      <a:txBody>
                        <a:bodyPr/>
                        <a:lstStyle/>
                        <a:p>
                          <a:endParaRPr lang="en-US"/>
                        </a:p>
                      </a:txBody>
                      <a:tcPr anchor="ctr">
                        <a:blipFill>
                          <a:blip r:embed="rId3"/>
                          <a:stretch>
                            <a:fillRect l="-1754" t="-503448" r="-1098246" b="-327586"/>
                          </a:stretch>
                        </a:blipFill>
                      </a:tcPr>
                    </a:tc>
                    <a:tc>
                      <a:txBody>
                        <a:bodyPr/>
                        <a:lstStyle/>
                        <a:p>
                          <a:endParaRPr lang="en-US"/>
                        </a:p>
                      </a:txBody>
                      <a:tcPr anchor="ctr">
                        <a:blipFill>
                          <a:blip r:embed="rId3"/>
                          <a:stretch>
                            <a:fillRect l="-51327" t="-503448" r="-453982" b="-327586"/>
                          </a:stretch>
                        </a:blipFill>
                      </a:tcPr>
                    </a:tc>
                    <a:tc>
                      <a:txBody>
                        <a:bodyPr/>
                        <a:lstStyle/>
                        <a:p>
                          <a:endParaRPr lang="en-US"/>
                        </a:p>
                      </a:txBody>
                      <a:tcPr anchor="ctr">
                        <a:blipFill>
                          <a:blip r:embed="rId3"/>
                          <a:stretch>
                            <a:fillRect l="-300000" t="-503448" r="-800000" b="-327586"/>
                          </a:stretch>
                        </a:blipFill>
                      </a:tcPr>
                    </a:tc>
                    <a:tc>
                      <a:txBody>
                        <a:bodyPr/>
                        <a:lstStyle/>
                        <a:p>
                          <a:endParaRPr lang="en-US"/>
                        </a:p>
                      </a:txBody>
                      <a:tcPr anchor="ctr">
                        <a:blipFill>
                          <a:blip r:embed="rId3"/>
                          <a:stretch>
                            <a:fillRect l="-400000" t="-503448" r="-700000" b="-3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503448" r="-105357" b="-327586"/>
                          </a:stretch>
                        </a:blipFill>
                      </a:tcPr>
                    </a:tc>
                    <a:tc>
                      <a:txBody>
                        <a:bodyPr/>
                        <a:lstStyle/>
                        <a:p>
                          <a:endParaRPr lang="en-US"/>
                        </a:p>
                      </a:txBody>
                      <a:tcPr anchor="ctr">
                        <a:blipFill>
                          <a:blip r:embed="rId3"/>
                          <a:stretch>
                            <a:fillRect l="-1096491" t="-503448" r="-3509" b="-327586"/>
                          </a:stretch>
                        </a:blipFill>
                      </a:tcPr>
                    </a:tc>
                    <a:extLst>
                      <a:ext uri="{0D108BD9-81ED-4DB2-BD59-A6C34878D82A}">
                        <a16:rowId xmlns:a16="http://schemas.microsoft.com/office/drawing/2014/main" val="2334833445"/>
                      </a:ext>
                    </a:extLst>
                  </a:tr>
                  <a:tr h="365760">
                    <a:tc>
                      <a:txBody>
                        <a:bodyPr/>
                        <a:lstStyle/>
                        <a:p>
                          <a:endParaRPr lang="en-US"/>
                        </a:p>
                      </a:txBody>
                      <a:tcPr anchor="ctr">
                        <a:blipFill>
                          <a:blip r:embed="rId3"/>
                          <a:stretch>
                            <a:fillRect l="-1754" t="-603448" r="-1098246" b="-227586"/>
                          </a:stretch>
                        </a:blipFill>
                      </a:tcPr>
                    </a:tc>
                    <a:tc>
                      <a:txBody>
                        <a:bodyPr/>
                        <a:lstStyle/>
                        <a:p>
                          <a:endParaRPr lang="en-US"/>
                        </a:p>
                      </a:txBody>
                      <a:tcPr anchor="ctr">
                        <a:blipFill>
                          <a:blip r:embed="rId3"/>
                          <a:stretch>
                            <a:fillRect l="-51327" t="-603448" r="-453982" b="-227586"/>
                          </a:stretch>
                        </a:blipFill>
                      </a:tcPr>
                    </a:tc>
                    <a:tc>
                      <a:txBody>
                        <a:bodyPr/>
                        <a:lstStyle/>
                        <a:p>
                          <a:endParaRPr lang="en-US"/>
                        </a:p>
                      </a:txBody>
                      <a:tcPr anchor="ctr">
                        <a:blipFill>
                          <a:blip r:embed="rId3"/>
                          <a:stretch>
                            <a:fillRect l="-300000" t="-603448" r="-800000" b="-227586"/>
                          </a:stretch>
                        </a:blipFill>
                      </a:tcPr>
                    </a:tc>
                    <a:tc>
                      <a:txBody>
                        <a:bodyPr/>
                        <a:lstStyle/>
                        <a:p>
                          <a:endParaRPr lang="en-US"/>
                        </a:p>
                      </a:txBody>
                      <a:tcPr anchor="ctr">
                        <a:blipFill>
                          <a:blip r:embed="rId3"/>
                          <a:stretch>
                            <a:fillRect l="-400000" t="-603448" r="-700000" b="-227586"/>
                          </a:stretch>
                        </a:blipFill>
                      </a:tcPr>
                    </a:tc>
                    <a:tc>
                      <a:txBody>
                        <a:bodyPr/>
                        <a:lstStyle/>
                        <a:p>
                          <a:endParaRPr lang="en-US"/>
                        </a:p>
                      </a:txBody>
                      <a:tcPr anchor="ctr">
                        <a:blipFill>
                          <a:blip r:embed="rId3"/>
                          <a:stretch>
                            <a:fillRect l="-100352" t="-603448" r="-40493" b="-227586"/>
                          </a:stretch>
                        </a:blipFill>
                      </a:tcPr>
                    </a:tc>
                    <a:tc>
                      <a:txBody>
                        <a:bodyPr/>
                        <a:lstStyle/>
                        <a:p>
                          <a:endParaRPr lang="en-US"/>
                        </a:p>
                      </a:txBody>
                      <a:tcPr anchor="ctr">
                        <a:blipFill>
                          <a:blip r:embed="rId3"/>
                          <a:stretch>
                            <a:fillRect l="-1016071" t="-603448" r="-105357" b="-227586"/>
                          </a:stretch>
                        </a:blipFill>
                      </a:tcPr>
                    </a:tc>
                    <a:tc>
                      <a:txBody>
                        <a:bodyPr/>
                        <a:lstStyle/>
                        <a:p>
                          <a:endParaRPr lang="en-US"/>
                        </a:p>
                      </a:txBody>
                      <a:tcPr anchor="ctr">
                        <a:blipFill>
                          <a:blip r:embed="rId3"/>
                          <a:stretch>
                            <a:fillRect l="-1096491" t="-603448" r="-3509" b="-227586"/>
                          </a:stretch>
                        </a:blipFill>
                      </a:tcPr>
                    </a:tc>
                    <a:extLst>
                      <a:ext uri="{0D108BD9-81ED-4DB2-BD59-A6C34878D82A}">
                        <a16:rowId xmlns:a16="http://schemas.microsoft.com/office/drawing/2014/main" val="2314425089"/>
                      </a:ext>
                    </a:extLst>
                  </a:tr>
                  <a:tr h="365760">
                    <a:tc>
                      <a:txBody>
                        <a:bodyPr/>
                        <a:lstStyle/>
                        <a:p>
                          <a:endParaRPr lang="en-US"/>
                        </a:p>
                      </a:txBody>
                      <a:tcPr anchor="ctr">
                        <a:blipFill>
                          <a:blip r:embed="rId3"/>
                          <a:stretch>
                            <a:fillRect l="-1754" t="-703448" r="-1098246" b="-127586"/>
                          </a:stretch>
                        </a:blipFill>
                      </a:tcPr>
                    </a:tc>
                    <a:tc>
                      <a:txBody>
                        <a:bodyPr/>
                        <a:lstStyle/>
                        <a:p>
                          <a:endParaRPr lang="en-US"/>
                        </a:p>
                      </a:txBody>
                      <a:tcPr anchor="ctr">
                        <a:blipFill>
                          <a:blip r:embed="rId3"/>
                          <a:stretch>
                            <a:fillRect l="-51327" t="-703448" r="-453982" b="-127586"/>
                          </a:stretch>
                        </a:blipFill>
                      </a:tcPr>
                    </a:tc>
                    <a:tc>
                      <a:txBody>
                        <a:bodyPr/>
                        <a:lstStyle/>
                        <a:p>
                          <a:endParaRPr lang="en-US"/>
                        </a:p>
                      </a:txBody>
                      <a:tcPr anchor="ctr">
                        <a:blipFill>
                          <a:blip r:embed="rId3"/>
                          <a:stretch>
                            <a:fillRect l="-300000" t="-703448" r="-800000" b="-127586"/>
                          </a:stretch>
                        </a:blipFill>
                      </a:tcPr>
                    </a:tc>
                    <a:tc>
                      <a:txBody>
                        <a:bodyPr/>
                        <a:lstStyle/>
                        <a:p>
                          <a:endParaRPr lang="en-US"/>
                        </a:p>
                      </a:txBody>
                      <a:tcPr anchor="ctr">
                        <a:blipFill>
                          <a:blip r:embed="rId3"/>
                          <a:stretch>
                            <a:fillRect l="-400000" t="-703448" r="-700000" b="-1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703448" r="-105357" b="-127586"/>
                          </a:stretch>
                        </a:blipFill>
                      </a:tcPr>
                    </a:tc>
                    <a:tc>
                      <a:txBody>
                        <a:bodyPr/>
                        <a:lstStyle/>
                        <a:p>
                          <a:endParaRPr lang="en-US"/>
                        </a:p>
                      </a:txBody>
                      <a:tcPr anchor="ctr">
                        <a:blipFill>
                          <a:blip r:embed="rId3"/>
                          <a:stretch>
                            <a:fillRect l="-1096491" t="-703448" r="-3509" b="-127586"/>
                          </a:stretch>
                        </a:blipFill>
                      </a:tcPr>
                    </a:tc>
                    <a:extLst>
                      <a:ext uri="{0D108BD9-81ED-4DB2-BD59-A6C34878D82A}">
                        <a16:rowId xmlns:a16="http://schemas.microsoft.com/office/drawing/2014/main" val="3685211114"/>
                      </a:ext>
                    </a:extLst>
                  </a:tr>
                  <a:tr h="365760">
                    <a:tc>
                      <a:txBody>
                        <a:bodyPr/>
                        <a:lstStyle/>
                        <a:p>
                          <a:endParaRPr lang="en-US"/>
                        </a:p>
                      </a:txBody>
                      <a:tcPr anchor="ctr">
                        <a:blipFill>
                          <a:blip r:embed="rId3"/>
                          <a:stretch>
                            <a:fillRect l="-1754" t="-803448" r="-1098246" b="-27586"/>
                          </a:stretch>
                        </a:blipFill>
                      </a:tcPr>
                    </a:tc>
                    <a:tc>
                      <a:txBody>
                        <a:bodyPr/>
                        <a:lstStyle/>
                        <a:p>
                          <a:endParaRPr lang="en-US"/>
                        </a:p>
                      </a:txBody>
                      <a:tcPr anchor="ctr">
                        <a:blipFill>
                          <a:blip r:embed="rId3"/>
                          <a:stretch>
                            <a:fillRect l="-51327" t="-803448" r="-453982" b="-27586"/>
                          </a:stretch>
                        </a:blipFill>
                      </a:tcPr>
                    </a:tc>
                    <a:tc>
                      <a:txBody>
                        <a:bodyPr/>
                        <a:lstStyle/>
                        <a:p>
                          <a:endParaRPr lang="en-US"/>
                        </a:p>
                      </a:txBody>
                      <a:tcPr anchor="ctr">
                        <a:blipFill>
                          <a:blip r:embed="rId3"/>
                          <a:stretch>
                            <a:fillRect l="-300000" t="-803448" r="-800000" b="-27586"/>
                          </a:stretch>
                        </a:blipFill>
                      </a:tcPr>
                    </a:tc>
                    <a:tc>
                      <a:txBody>
                        <a:bodyPr/>
                        <a:lstStyle/>
                        <a:p>
                          <a:endParaRPr lang="en-US"/>
                        </a:p>
                      </a:txBody>
                      <a:tcPr anchor="ctr">
                        <a:blipFill>
                          <a:blip r:embed="rId3"/>
                          <a:stretch>
                            <a:fillRect l="-400000" t="-803448" r="-700000" b="-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803448" r="-105357" b="-27586"/>
                          </a:stretch>
                        </a:blipFill>
                      </a:tcPr>
                    </a:tc>
                    <a:tc>
                      <a:txBody>
                        <a:bodyPr/>
                        <a:lstStyle/>
                        <a:p>
                          <a:endParaRPr lang="en-US"/>
                        </a:p>
                      </a:txBody>
                      <a:tcPr anchor="ctr">
                        <a:blipFill>
                          <a:blip r:embed="rId3"/>
                          <a:stretch>
                            <a:fillRect l="-1096491" t="-803448" r="-3509" b="-27586"/>
                          </a:stretch>
                        </a:blipFill>
                      </a:tcPr>
                    </a:tc>
                    <a:extLst>
                      <a:ext uri="{0D108BD9-81ED-4DB2-BD59-A6C34878D82A}">
                        <a16:rowId xmlns:a16="http://schemas.microsoft.com/office/drawing/2014/main" val="4119392881"/>
                      </a:ext>
                    </a:extLst>
                  </a:tr>
                </a:tbl>
              </a:graphicData>
            </a:graphic>
          </p:graphicFrame>
        </mc:Fallback>
      </mc:AlternateContent>
      <p:cxnSp>
        <p:nvCxnSpPr>
          <p:cNvPr id="13" name="Straight Arrow Connector 12">
            <a:extLst>
              <a:ext uri="{FF2B5EF4-FFF2-40B4-BE49-F238E27FC236}">
                <a16:creationId xmlns:a16="http://schemas.microsoft.com/office/drawing/2014/main" id="{37B38B39-E091-2249-9F30-5059C70A3D17}"/>
              </a:ext>
            </a:extLst>
          </p:cNvPr>
          <p:cNvCxnSpPr/>
          <p:nvPr/>
        </p:nvCxnSpPr>
        <p:spPr bwMode="auto">
          <a:xfrm flipV="1">
            <a:off x="5639815" y="2187765"/>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16" name="Table 5">
                <a:extLst>
                  <a:ext uri="{FF2B5EF4-FFF2-40B4-BE49-F238E27FC236}">
                    <a16:creationId xmlns:a16="http://schemas.microsoft.com/office/drawing/2014/main" id="{67ACEC09-AAA3-B248-A7DE-31479B0E2B13}"/>
                  </a:ext>
                </a:extLst>
              </p:cNvPr>
              <p:cNvGraphicFramePr>
                <a:graphicFrameLocks noGrp="1"/>
              </p:cNvGraphicFramePr>
              <p:nvPr>
                <p:extLst>
                  <p:ext uri="{D42A27DB-BD31-4B8C-83A1-F6EECF244321}">
                    <p14:modId xmlns:p14="http://schemas.microsoft.com/office/powerpoint/2010/main" val="4025524531"/>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16" name="Table 5">
                <a:extLst>
                  <a:ext uri="{FF2B5EF4-FFF2-40B4-BE49-F238E27FC236}">
                    <a16:creationId xmlns:a16="http://schemas.microsoft.com/office/drawing/2014/main" id="{67ACEC09-AAA3-B248-A7DE-31479B0E2B13}"/>
                  </a:ext>
                </a:extLst>
              </p:cNvPr>
              <p:cNvGraphicFramePr>
                <a:graphicFrameLocks noGrp="1"/>
              </p:cNvGraphicFramePr>
              <p:nvPr>
                <p:extLst>
                  <p:ext uri="{D42A27DB-BD31-4B8C-83A1-F6EECF244321}">
                    <p14:modId xmlns:p14="http://schemas.microsoft.com/office/powerpoint/2010/main" val="4025524531"/>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4"/>
                          <a:stretch>
                            <a:fillRect l="-102273" t="-3448" r="-202273" b="-327586"/>
                          </a:stretch>
                        </a:blipFill>
                      </a:tcPr>
                    </a:tc>
                    <a:tc>
                      <a:txBody>
                        <a:bodyPr/>
                        <a:lstStyle/>
                        <a:p>
                          <a:endParaRPr lang="en-US"/>
                        </a:p>
                      </a:txBody>
                      <a:tcPr>
                        <a:blipFill>
                          <a:blip r:embed="rId4"/>
                          <a:stretch>
                            <a:fillRect l="-206977" t="-3448" r="-106977" b="-327586"/>
                          </a:stretch>
                        </a:blipFill>
                      </a:tcPr>
                    </a:tc>
                    <a:tc>
                      <a:txBody>
                        <a:bodyPr/>
                        <a:lstStyle/>
                        <a:p>
                          <a:endParaRPr lang="en-US"/>
                        </a:p>
                      </a:txBody>
                      <a:tcPr>
                        <a:blipFill>
                          <a:blip r:embed="rId4"/>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4"/>
                          <a:stretch>
                            <a:fillRect l="-2273" t="-103448" r="-302273" b="-2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4"/>
                          <a:stretch>
                            <a:fillRect l="-2273" t="-203448" r="-302273" b="-1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4"/>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3">
                <a:extLst>
                  <a:ext uri="{FF2B5EF4-FFF2-40B4-BE49-F238E27FC236}">
                    <a16:creationId xmlns:a16="http://schemas.microsoft.com/office/drawing/2014/main" id="{41F32ED4-9C56-0A4F-9979-3A3BF910F55C}"/>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21" name="Table 3">
                <a:extLst>
                  <a:ext uri="{FF2B5EF4-FFF2-40B4-BE49-F238E27FC236}">
                    <a16:creationId xmlns:a16="http://schemas.microsoft.com/office/drawing/2014/main" id="{41F32ED4-9C56-0A4F-9979-3A3BF910F55C}"/>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5"/>
                          <a:stretch>
                            <a:fillRect l="-232143" t="-113793" r="-605357" b="-27586"/>
                          </a:stretch>
                        </a:blipFill>
                      </a:tcPr>
                    </a:tc>
                    <a:tc>
                      <a:txBody>
                        <a:bodyPr/>
                        <a:lstStyle/>
                        <a:p>
                          <a:endParaRPr lang="en-US"/>
                        </a:p>
                      </a:txBody>
                      <a:tcPr>
                        <a:blipFill>
                          <a:blip r:embed="rId5"/>
                          <a:stretch>
                            <a:fillRect l="-332143" t="-113793" r="-505357" b="-27586"/>
                          </a:stretch>
                        </a:blipFill>
                      </a:tcPr>
                    </a:tc>
                    <a:tc>
                      <a:txBody>
                        <a:bodyPr/>
                        <a:lstStyle/>
                        <a:p>
                          <a:endParaRPr lang="en-US"/>
                        </a:p>
                      </a:txBody>
                      <a:tcPr>
                        <a:blipFill>
                          <a:blip r:embed="rId5"/>
                          <a:stretch>
                            <a:fillRect l="-432143" t="-113793" r="-405357" b="-27586"/>
                          </a:stretch>
                        </a:blipFill>
                      </a:tcPr>
                    </a:tc>
                    <a:tc>
                      <a:txBody>
                        <a:bodyPr/>
                        <a:lstStyle/>
                        <a:p>
                          <a:endParaRPr lang="en-US"/>
                        </a:p>
                      </a:txBody>
                      <a:tcPr>
                        <a:blipFill>
                          <a:blip r:embed="rId5"/>
                          <a:stretch>
                            <a:fillRect l="-532143" t="-113793" r="-305357" b="-27586"/>
                          </a:stretch>
                        </a:blipFill>
                      </a:tcPr>
                    </a:tc>
                    <a:tc>
                      <a:txBody>
                        <a:bodyPr/>
                        <a:lstStyle/>
                        <a:p>
                          <a:endParaRPr lang="en-US"/>
                        </a:p>
                      </a:txBody>
                      <a:tcPr>
                        <a:blipFill>
                          <a:blip r:embed="rId5"/>
                          <a:stretch>
                            <a:fillRect l="-632143" t="-113793" r="-205357" b="-27586"/>
                          </a:stretch>
                        </a:blipFill>
                      </a:tcPr>
                    </a:tc>
                    <a:tc>
                      <a:txBody>
                        <a:bodyPr/>
                        <a:lstStyle/>
                        <a:p>
                          <a:endParaRPr lang="en-US"/>
                        </a:p>
                      </a:txBody>
                      <a:tcPr>
                        <a:blipFill>
                          <a:blip r:embed="rId5"/>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3D15301-81A4-F446-9B65-4D90D6FBB907}"/>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22" name="Rectangle 21">
                <a:extLst>
                  <a:ext uri="{FF2B5EF4-FFF2-40B4-BE49-F238E27FC236}">
                    <a16:creationId xmlns:a16="http://schemas.microsoft.com/office/drawing/2014/main" id="{23D15301-81A4-F446-9B65-4D90D6FBB907}"/>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6"/>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F342DA-221F-3643-B5DF-B9BBA67995A3}"/>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1" name="TextBox 10">
                <a:extLst>
                  <a:ext uri="{FF2B5EF4-FFF2-40B4-BE49-F238E27FC236}">
                    <a16:creationId xmlns:a16="http://schemas.microsoft.com/office/drawing/2014/main" id="{08F342DA-221F-3643-B5DF-B9BBA67995A3}"/>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2544678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1579289277"/>
                  </p:ext>
                </p:extLst>
              </p:nvPr>
            </p:nvGraphicFramePr>
            <p:xfrm>
              <a:off x="114908" y="2685152"/>
              <a:ext cx="8640000" cy="402336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510588050"/>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296524">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(value &amp; meaning)</a:t>
                          </a:r>
                          <a:endParaRPr lang="en-US" dirty="0">
                            <a:latin typeface="Arial" panose="020B0604020202020204" pitchFamily="34" charset="0"/>
                            <a:cs typeface="Arial" panose="020B0604020202020204" pitchFamily="34" charset="0"/>
                          </a:endParaRPr>
                        </a:p>
                      </a:txBody>
                      <a:tcPr anchor="ct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17520593"/>
                      </a:ext>
                    </a:extLst>
                  </a:tr>
                  <a:tr h="355498">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9:01</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011045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9:02</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65320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(2, 4)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9687286"/>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(3, 3)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34833445"/>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Arial" panose="020B0604020202020204" pitchFamily="34" charset="0"/>
                                  </a:rPr>
                                  <m:t>4</m:t>
                                </m:r>
                              </m:oMath>
                            </m:oMathPara>
                          </a14:m>
                          <a:endParaRPr lang="en-US"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output </a:t>
                          </a:r>
                          <a:r>
                            <a:rPr lang="en-US" dirty="0">
                              <a:latin typeface="Arial" panose="020B0604020202020204" pitchFamily="34" charset="0"/>
                              <a:cs typeface="Arial" panose="020B0604020202020204" pitchFamily="34" charset="0"/>
                            </a:rPr>
                            <a:t>(</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i="1" dirty="0" smtClean="0">
                                      <a:latin typeface="Cambria Math" panose="02040503050406030204" pitchFamily="18" charset="0"/>
                                      <a:cs typeface="Arial" panose="020B0604020202020204" pitchFamily="34" charset="0"/>
                                    </a:rPr>
                                    <m:t>1</m:t>
                                  </m:r>
                                </m:sub>
                              </m:sSub>
                              <m:r>
                                <a:rPr lang="en-US" i="1" dirty="0" smtClean="0">
                                  <a:latin typeface="Cambria Math" panose="02040503050406030204" pitchFamily="18" charset="0"/>
                                  <a:cs typeface="Arial" panose="020B0604020202020204" pitchFamily="34" charset="0"/>
                                </a:rPr>
                                <m:t>, </m:t>
                              </m:r>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 9:05)</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4425089"/>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3</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(4, </m:t>
                                </m:r>
                                <m:r>
                                  <a:rPr lang="en-US" b="0" i="1" smtClean="0">
                                    <a:solidFill>
                                      <a:schemeClr val="tx1"/>
                                    </a:solidFill>
                                    <a:latin typeface="Cambria Math" panose="02040503050406030204" pitchFamily="18" charset="0"/>
                                    <a:cs typeface="Arial" panose="020B0604020202020204" pitchFamily="34" charset="0"/>
                                  </a:rPr>
                                  <m:t>1</m:t>
                                </m:r>
                                <m:r>
                                  <a:rPr lang="en-US" b="0" i="1" smtClean="0">
                                    <a:latin typeface="Cambria Math" panose="02040503050406030204" pitchFamily="18" charset="0"/>
                                    <a:cs typeface="Arial" panose="020B0604020202020204" pitchFamily="34" charset="0"/>
                                  </a:rPr>
                                  <m:t>)</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85211114"/>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3</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(5, </m:t>
                                </m:r>
                                <m:r>
                                  <a:rPr lang="en-US" b="0" i="1" smtClean="0">
                                    <a:solidFill>
                                      <a:schemeClr val="tx1"/>
                                    </a:solidFill>
                                    <a:latin typeface="Cambria Math" panose="02040503050406030204" pitchFamily="18" charset="0"/>
                                    <a:cs typeface="Arial" panose="020B0604020202020204" pitchFamily="34" charset="0"/>
                                  </a:rPr>
                                  <m:t>6</m:t>
                                </m:r>
                                <m:r>
                                  <a:rPr lang="en-US" b="0" i="1" smtClean="0">
                                    <a:latin typeface="Cambria Math" panose="02040503050406030204" pitchFamily="18" charset="0"/>
                                    <a:cs typeface="Arial" panose="020B0604020202020204" pitchFamily="34" charset="0"/>
                                  </a:rPr>
                                  <m:t>)</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9</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19392881"/>
                      </a:ext>
                    </a:extLst>
                  </a:tr>
                  <a:tr h="182880">
                    <a:tc rowSpan="2">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8</m:t>
                                </m:r>
                              </m:oMath>
                            </m:oMathPara>
                          </a14:m>
                          <a:endParaRPr lang="en-US"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3</m:t>
                                    </m:r>
                                  </m:sub>
                                </m:sSub>
                              </m:oMath>
                            </m:oMathPara>
                          </a14:m>
                          <a:endParaRPr lang="en-US"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solidFill>
                                      <a:srgbClr val="FF0000"/>
                                    </a:solidFill>
                                    <a:latin typeface="Cambria Math" panose="02040503050406030204" pitchFamily="18" charset="0"/>
                                    <a:cs typeface="Arial" panose="020B0604020202020204" pitchFamily="34" charset="0"/>
                                  </a:rPr>
                                  <m:t>6</m:t>
                                </m:r>
                                <m:r>
                                  <a:rPr lang="en-US" b="0" i="1" smtClean="0">
                                    <a:latin typeface="Cambria Math" panose="02040503050406030204" pitchFamily="18" charset="0"/>
                                    <a:cs typeface="Arial" panose="020B0604020202020204" pitchFamily="34" charset="0"/>
                                  </a:rPr>
                                  <m:t>, 6)</m:t>
                                </m:r>
                              </m:oMath>
                            </m:oMathPara>
                          </a14:m>
                          <a:endParaRPr lang="en-US"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cs typeface="Arial" panose="020B0604020202020204" pitchFamily="34" charset="0"/>
                                  </a:rPr>
                                  <m:t>1</m:t>
                                </m:r>
                              </m:oMath>
                            </m:oMathPara>
                          </a14:m>
                          <a:endParaRPr lang="en-US" dirty="0">
                            <a:solidFill>
                              <a:srgbClr val="FF0000"/>
                            </a:solidFill>
                            <a:latin typeface="Arial" panose="020B0604020202020204" pitchFamily="34" charset="0"/>
                            <a:cs typeface="Arial" panose="020B0604020202020204" pitchFamily="34" charset="0"/>
                          </a:endParaRPr>
                        </a:p>
                      </a:txBody>
                      <a:tcPr anchor="ctr"/>
                    </a:tc>
                    <a:tc>
                      <a:txBody>
                        <a:bodyPr/>
                        <a:lstStyle/>
                        <a:p>
                          <a:pPr algn="ctr"/>
                          <a:r>
                            <a:rPr lang="en-US" dirty="0">
                              <a:solidFill>
                                <a:srgbClr val="FF0000"/>
                              </a:solidFill>
                              <a:latin typeface="Arial" panose="020B0604020202020204" pitchFamily="34" charset="0"/>
                              <a:cs typeface="Arial" panose="020B0604020202020204" pitchFamily="34" charset="0"/>
                            </a:rPr>
                            <a:t>finalize (</a:t>
                          </a:r>
                          <a14:m>
                            <m:oMath xmlns:m="http://schemas.openxmlformats.org/officeDocument/2006/math">
                              <m:sSub>
                                <m:sSubPr>
                                  <m:ctrlPr>
                                    <a:rPr lang="en-US" i="1" dirty="0" smtClean="0">
                                      <a:solidFill>
                                        <a:srgbClr val="FF0000"/>
                                      </a:solidFill>
                                      <a:latin typeface="Cambria Math" panose="02040503050406030204" pitchFamily="18" charset="0"/>
                                      <a:cs typeface="Arial" panose="020B0604020202020204" pitchFamily="34" charset="0"/>
                                    </a:rPr>
                                  </m:ctrlPr>
                                </m:sSubPr>
                                <m:e>
                                  <m:r>
                                    <a:rPr lang="en-US" i="1" dirty="0" smtClean="0">
                                      <a:solidFill>
                                        <a:srgbClr val="FF0000"/>
                                      </a:solidFill>
                                      <a:latin typeface="Cambria Math" panose="02040503050406030204" pitchFamily="18" charset="0"/>
                                      <a:cs typeface="Arial" panose="020B0604020202020204" pitchFamily="34" charset="0"/>
                                    </a:rPr>
                                    <m:t>𝑟</m:t>
                                  </m:r>
                                </m:e>
                                <m:sub>
                                  <m:r>
                                    <a:rPr lang="en-US" b="0" i="1" dirty="0" smtClean="0">
                                      <a:solidFill>
                                        <a:srgbClr val="FF0000"/>
                                      </a:solidFill>
                                      <a:latin typeface="Cambria Math" panose="02040503050406030204" pitchFamily="18" charset="0"/>
                                      <a:cs typeface="Arial" panose="020B0604020202020204" pitchFamily="34" charset="0"/>
                                    </a:rPr>
                                    <m:t>2</m:t>
                                  </m:r>
                                </m:sub>
                              </m:sSub>
                              <m:r>
                                <a:rPr lang="en-US" i="1" dirty="0" smtClean="0">
                                  <a:solidFill>
                                    <a:srgbClr val="FF0000"/>
                                  </a:solidFill>
                                  <a:latin typeface="Cambria Math" panose="02040503050406030204" pitchFamily="18" charset="0"/>
                                  <a:cs typeface="Arial" panose="020B0604020202020204" pitchFamily="34" charset="0"/>
                                </a:rPr>
                                <m:t>, </m:t>
                              </m:r>
                              <m:sSub>
                                <m:sSubPr>
                                  <m:ctrlPr>
                                    <a:rPr lang="en-US" i="1" dirty="0" smtClean="0">
                                      <a:solidFill>
                                        <a:srgbClr val="FF0000"/>
                                      </a:solidFill>
                                      <a:latin typeface="Cambria Math" panose="02040503050406030204" pitchFamily="18" charset="0"/>
                                      <a:cs typeface="Arial" panose="020B0604020202020204" pitchFamily="34" charset="0"/>
                                    </a:rPr>
                                  </m:ctrlPr>
                                </m:sSubPr>
                                <m:e>
                                  <m:r>
                                    <a:rPr lang="en-US" i="1" dirty="0" smtClean="0">
                                      <a:solidFill>
                                        <a:srgbClr val="FF0000"/>
                                      </a:solidFill>
                                      <a:latin typeface="Cambria Math" panose="02040503050406030204" pitchFamily="18" charset="0"/>
                                      <a:cs typeface="Arial" panose="020B0604020202020204" pitchFamily="34" charset="0"/>
                                    </a:rPr>
                                    <m:t>𝑤</m:t>
                                  </m:r>
                                </m:e>
                                <m:sub>
                                  <m:r>
                                    <a:rPr lang="en-US" b="0" i="1" dirty="0" smtClean="0">
                                      <a:solidFill>
                                        <a:srgbClr val="FF0000"/>
                                      </a:solidFill>
                                      <a:latin typeface="Cambria Math" panose="02040503050406030204" pitchFamily="18" charset="0"/>
                                      <a:cs typeface="Arial" panose="020B0604020202020204" pitchFamily="34" charset="0"/>
                                    </a:rPr>
                                    <m:t>3</m:t>
                                  </m:r>
                                </m:sub>
                              </m:sSub>
                              <m:r>
                                <a:rPr lang="en-US" i="1" dirty="0" smtClean="0">
                                  <a:solidFill>
                                    <a:srgbClr val="FF0000"/>
                                  </a:solidFill>
                                  <a:latin typeface="Cambria Math" panose="02040503050406030204" pitchFamily="18" charset="0"/>
                                  <a:cs typeface="Arial" panose="020B0604020202020204" pitchFamily="34" charset="0"/>
                                </a:rPr>
                                <m:t>,</m:t>
                              </m:r>
                            </m:oMath>
                          </a14:m>
                          <a:r>
                            <a:rPr lang="en-US" dirty="0">
                              <a:solidFill>
                                <a:srgbClr val="FF0000"/>
                              </a:solidFill>
                              <a:latin typeface="Arial" panose="020B0604020202020204" pitchFamily="34" charset="0"/>
                              <a:cs typeface="Arial" panose="020B0604020202020204" pitchFamily="34" charset="0"/>
                            </a:rPr>
                            <a:t> 9:08), (</a:t>
                          </a:r>
                          <a14:m>
                            <m:oMath xmlns:m="http://schemas.openxmlformats.org/officeDocument/2006/math">
                              <m:sSub>
                                <m:sSubPr>
                                  <m:ctrlPr>
                                    <a:rPr lang="en-US" i="1" dirty="0" smtClean="0">
                                      <a:solidFill>
                                        <a:srgbClr val="FF0000"/>
                                      </a:solidFill>
                                      <a:latin typeface="Cambria Math" panose="02040503050406030204" pitchFamily="18" charset="0"/>
                                      <a:cs typeface="Arial" panose="020B0604020202020204" pitchFamily="34" charset="0"/>
                                    </a:rPr>
                                  </m:ctrlPr>
                                </m:sSubPr>
                                <m:e>
                                  <m:r>
                                    <a:rPr lang="en-US" i="1" dirty="0" smtClean="0">
                                      <a:solidFill>
                                        <a:srgbClr val="FF0000"/>
                                      </a:solidFill>
                                      <a:latin typeface="Cambria Math" panose="02040503050406030204" pitchFamily="18" charset="0"/>
                                      <a:cs typeface="Arial" panose="020B0604020202020204" pitchFamily="34" charset="0"/>
                                    </a:rPr>
                                    <m:t>𝑟</m:t>
                                  </m:r>
                                </m:e>
                                <m:sub>
                                  <m:r>
                                    <a:rPr lang="en-US" i="1" dirty="0" smtClean="0">
                                      <a:solidFill>
                                        <a:srgbClr val="FF0000"/>
                                      </a:solidFill>
                                      <a:latin typeface="Cambria Math" panose="02040503050406030204" pitchFamily="18" charset="0"/>
                                      <a:cs typeface="Arial" panose="020B0604020202020204" pitchFamily="34" charset="0"/>
                                    </a:rPr>
                                    <m:t>3</m:t>
                                  </m:r>
                                </m:sub>
                              </m:sSub>
                              <m:r>
                                <a:rPr lang="en-US" i="1" dirty="0" smtClean="0">
                                  <a:solidFill>
                                    <a:srgbClr val="FF0000"/>
                                  </a:solidFill>
                                  <a:latin typeface="Cambria Math" panose="02040503050406030204" pitchFamily="18" charset="0"/>
                                  <a:cs typeface="Arial" panose="020B0604020202020204" pitchFamily="34" charset="0"/>
                                </a:rPr>
                                <m:t>,</m:t>
                              </m:r>
                              <m:r>
                                <a:rPr lang="en-US" i="1" baseline="0" dirty="0" smtClean="0">
                                  <a:solidFill>
                                    <a:srgbClr val="FF0000"/>
                                  </a:solidFill>
                                  <a:latin typeface="Cambria Math" panose="02040503050406030204" pitchFamily="18" charset="0"/>
                                  <a:cs typeface="Arial" panose="020B0604020202020204" pitchFamily="34" charset="0"/>
                                </a:rPr>
                                <m:t> </m:t>
                              </m:r>
                              <m:sSub>
                                <m:sSubPr>
                                  <m:ctrlPr>
                                    <a:rPr lang="en-US" i="1" baseline="0" dirty="0" smtClean="0">
                                      <a:solidFill>
                                        <a:srgbClr val="FF0000"/>
                                      </a:solidFill>
                                      <a:latin typeface="Cambria Math" panose="02040503050406030204" pitchFamily="18" charset="0"/>
                                      <a:cs typeface="Arial" panose="020B0604020202020204" pitchFamily="34" charset="0"/>
                                    </a:rPr>
                                  </m:ctrlPr>
                                </m:sSubPr>
                                <m:e>
                                  <m:r>
                                    <a:rPr lang="en-US" i="1" baseline="0" dirty="0" smtClean="0">
                                      <a:solidFill>
                                        <a:srgbClr val="FF0000"/>
                                      </a:solidFill>
                                      <a:latin typeface="Cambria Math" panose="02040503050406030204" pitchFamily="18" charset="0"/>
                                      <a:cs typeface="Arial" panose="020B0604020202020204" pitchFamily="34" charset="0"/>
                                    </a:rPr>
                                    <m:t>𝑤</m:t>
                                  </m:r>
                                </m:e>
                                <m:sub>
                                  <m:r>
                                    <a:rPr lang="en-US" b="0" i="1" baseline="0" dirty="0" smtClean="0">
                                      <a:solidFill>
                                        <a:srgbClr val="FF0000"/>
                                      </a:solidFill>
                                      <a:latin typeface="Cambria Math" panose="02040503050406030204" pitchFamily="18" charset="0"/>
                                      <a:cs typeface="Arial" panose="020B0604020202020204" pitchFamily="34" charset="0"/>
                                    </a:rPr>
                                    <m:t>2</m:t>
                                  </m:r>
                                </m:sub>
                              </m:sSub>
                              <m:r>
                                <a:rPr lang="en-US" i="1" baseline="0" dirty="0" smtClean="0">
                                  <a:solidFill>
                                    <a:srgbClr val="FF0000"/>
                                  </a:solidFill>
                                  <a:latin typeface="Cambria Math" panose="02040503050406030204" pitchFamily="18" charset="0"/>
                                  <a:cs typeface="Arial" panose="020B0604020202020204" pitchFamily="34" charset="0"/>
                                </a:rPr>
                                <m:t>,</m:t>
                              </m:r>
                            </m:oMath>
                          </a14:m>
                          <a:r>
                            <a:rPr lang="en-US" baseline="0" dirty="0">
                              <a:solidFill>
                                <a:srgbClr val="FF0000"/>
                              </a:solidFill>
                              <a:latin typeface="Arial" panose="020B0604020202020204" pitchFamily="34" charset="0"/>
                              <a:cs typeface="Arial" panose="020B0604020202020204" pitchFamily="34" charset="0"/>
                            </a:rPr>
                            <a:t> 9:08</a:t>
                          </a:r>
                          <a:r>
                            <a:rPr lang="en-US" dirty="0">
                              <a:solidFill>
                                <a:srgbClr val="FF0000"/>
                              </a:solidFill>
                              <a:latin typeface="Arial" panose="020B0604020202020204" pitchFamily="34" charset="0"/>
                              <a:cs typeface="Arial" panose="020B0604020202020204" pitchFamily="34" charset="0"/>
                            </a:rPr>
                            <a:t>)</a:t>
                          </a: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9</m:t>
                                </m:r>
                              </m:oMath>
                            </m:oMathPara>
                          </a14:m>
                          <a:endParaRPr lang="en-US" b="0"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99645473"/>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panose="020B0604020202020204" pitchFamily="34" charset="0"/>
                              <a:cs typeface="Arial" panose="020B0604020202020204" pitchFamily="34" charset="0"/>
                            </a:rPr>
                            <a:t>hold </a:t>
                          </a:r>
                          <a14:m>
                            <m:oMath xmlns:m="http://schemas.openxmlformats.org/officeDocument/2006/math">
                              <m:r>
                                <a:rPr lang="en-US" b="0" i="1" smtClean="0">
                                  <a:solidFill>
                                    <a:srgbClr val="FF0000"/>
                                  </a:solidFill>
                                  <a:latin typeface="Cambria Math" panose="02040503050406030204" pitchFamily="18" charset="0"/>
                                  <a:cs typeface="Arial" panose="020B0604020202020204" pitchFamily="34" charset="0"/>
                                </a:rPr>
                                <m:t>{}</m:t>
                              </m:r>
                            </m:oMath>
                          </a14:m>
                          <a:endParaRPr lang="en-US" dirty="0">
                            <a:solidFill>
                              <a:srgbClr val="FF0000"/>
                            </a:solidFill>
                            <a:latin typeface="Arial" panose="020B0604020202020204" pitchFamily="34" charset="0"/>
                            <a:cs typeface="Arial" panose="020B0604020202020204" pitchFamily="34" charset="0"/>
                          </a:endParaRPr>
                        </a:p>
                      </a:txBody>
                      <a:tcPr anchor="ctr"/>
                    </a:tc>
                    <a:tc vMerge="1">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vMerge="1">
                      <a:txBody>
                        <a:bodyPr/>
                        <a:lstStyle/>
                        <a:p>
                          <a:endParaRPr lang="en-US"/>
                        </a:p>
                      </a:txBody>
                      <a:tcPr/>
                    </a:tc>
                    <a:extLst>
                      <a:ext uri="{0D108BD9-81ED-4DB2-BD59-A6C34878D82A}">
                        <a16:rowId xmlns:a16="http://schemas.microsoft.com/office/drawing/2014/main" val="2431896229"/>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1579289277"/>
                  </p:ext>
                </p:extLst>
              </p:nvPr>
            </p:nvGraphicFramePr>
            <p:xfrm>
              <a:off x="114908" y="2685152"/>
              <a:ext cx="8640000" cy="402336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510588050"/>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5760">
                    <a:tc>
                      <a:txBody>
                        <a:bodyPr/>
                        <a:lstStyle/>
                        <a:p>
                          <a:endParaRPr lang="en-US"/>
                        </a:p>
                      </a:txBody>
                      <a:tcPr anchor="ctr">
                        <a:blipFill>
                          <a:blip r:embed="rId3"/>
                          <a:stretch>
                            <a:fillRect l="-1754" t="-6897" r="-1098246" b="-1024138"/>
                          </a:stretch>
                        </a:blipFill>
                      </a:tcPr>
                    </a:tc>
                    <a:tc>
                      <a:txBody>
                        <a:bodyPr/>
                        <a:lstStyle/>
                        <a:p>
                          <a:endParaRPr lang="en-US"/>
                        </a:p>
                      </a:txBody>
                      <a:tcPr anchor="ctr">
                        <a:blipFill>
                          <a:blip r:embed="rId3"/>
                          <a:stretch>
                            <a:fillRect l="-51327" t="-6897" r="-453982" b="-1024138"/>
                          </a:stretch>
                        </a:blipFill>
                      </a:tcPr>
                    </a:tc>
                    <a:tc>
                      <a:txBody>
                        <a:bodyPr/>
                        <a:lstStyle/>
                        <a:p>
                          <a:endParaRPr lang="en-US"/>
                        </a:p>
                      </a:txBody>
                      <a:tcPr anchor="ctr">
                        <a:blipFill>
                          <a:blip r:embed="rId3"/>
                          <a:stretch>
                            <a:fillRect l="-300000" t="-6897" r="-800000" b="-1024138"/>
                          </a:stretch>
                        </a:blipFill>
                      </a:tcPr>
                    </a:tc>
                    <a:tc gridSpan="2">
                      <a:txBody>
                        <a:bodyPr/>
                        <a:lstStyle/>
                        <a:p>
                          <a:endParaRPr lang="en-US"/>
                        </a:p>
                      </a:txBody>
                      <a:tcPr anchor="ctr">
                        <a:blipFill>
                          <a:blip r:embed="rId3"/>
                          <a:stretch>
                            <a:fillRect l="-66862" t="-6897" r="-33724" b="-1024138"/>
                          </a:stretch>
                        </a:blipFill>
                      </a:tcP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endParaRPr lang="en-US"/>
                        </a:p>
                      </a:txBody>
                      <a:tcPr anchor="ctr">
                        <a:blipFill>
                          <a:blip r:embed="rId3"/>
                          <a:stretch>
                            <a:fillRect l="-1016071" t="-6897" r="-105357" b="-1024138"/>
                          </a:stretch>
                        </a:blipFill>
                      </a:tcPr>
                    </a:tc>
                    <a:tc>
                      <a:txBody>
                        <a:bodyPr/>
                        <a:lstStyle/>
                        <a:p>
                          <a:endParaRPr lang="en-US"/>
                        </a:p>
                      </a:txBody>
                      <a:tcPr anchor="ctr">
                        <a:blipFill>
                          <a:blip r:embed="rId3"/>
                          <a:stretch>
                            <a:fillRect l="-1096491" t="-6897" r="-3509" b="-1024138"/>
                          </a:stretch>
                        </a:blipFill>
                      </a:tcPr>
                    </a:tc>
                    <a:extLst>
                      <a:ext uri="{0D108BD9-81ED-4DB2-BD59-A6C34878D82A}">
                        <a16:rowId xmlns:a16="http://schemas.microsoft.com/office/drawing/2014/main" val="3017520593"/>
                      </a:ext>
                    </a:extLst>
                  </a:tr>
                  <a:tr h="365760">
                    <a:tc>
                      <a:txBody>
                        <a:bodyPr/>
                        <a:lstStyle/>
                        <a:p>
                          <a:endParaRPr lang="en-US"/>
                        </a:p>
                      </a:txBody>
                      <a:tcPr anchor="ctr">
                        <a:blipFill>
                          <a:blip r:embed="rId3"/>
                          <a:stretch>
                            <a:fillRect l="-1754" t="-106897" r="-1098246" b="-924138"/>
                          </a:stretch>
                        </a:blipFill>
                      </a:tcPr>
                    </a:tc>
                    <a:tc>
                      <a:txBody>
                        <a:bodyPr/>
                        <a:lstStyle/>
                        <a:p>
                          <a:endParaRPr lang="en-US"/>
                        </a:p>
                      </a:txBody>
                      <a:tcPr anchor="ctr">
                        <a:blipFill>
                          <a:blip r:embed="rId3"/>
                          <a:stretch>
                            <a:fillRect l="-51327" t="-106897" r="-453982" b="-924138"/>
                          </a:stretch>
                        </a:blipFill>
                      </a:tcPr>
                    </a:tc>
                    <a:tc>
                      <a:txBody>
                        <a:bodyPr/>
                        <a:lstStyle/>
                        <a:p>
                          <a:endParaRPr lang="en-US"/>
                        </a:p>
                      </a:txBody>
                      <a:tcPr anchor="ctr">
                        <a:blipFill>
                          <a:blip r:embed="rId3"/>
                          <a:stretch>
                            <a:fillRect l="-300000" t="-106897" r="-800000" b="-924138"/>
                          </a:stretch>
                        </a:blipFill>
                      </a:tcPr>
                    </a:tc>
                    <a:tc>
                      <a:txBody>
                        <a:bodyPr/>
                        <a:lstStyle/>
                        <a:p>
                          <a:endParaRPr lang="en-US"/>
                        </a:p>
                      </a:txBody>
                      <a:tcPr anchor="ctr">
                        <a:blipFill>
                          <a:blip r:embed="rId3"/>
                          <a:stretch>
                            <a:fillRect l="-400000" t="-106897" r="-700000" b="-9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106897" r="-105357" b="-924138"/>
                          </a:stretch>
                        </a:blipFill>
                      </a:tcPr>
                    </a:tc>
                    <a:tc>
                      <a:txBody>
                        <a:bodyPr/>
                        <a:lstStyle/>
                        <a:p>
                          <a:endParaRPr lang="en-US"/>
                        </a:p>
                      </a:txBody>
                      <a:tcPr anchor="ctr">
                        <a:blipFill>
                          <a:blip r:embed="rId3"/>
                          <a:stretch>
                            <a:fillRect l="-1096491" t="-106897" r="-3509" b="-924138"/>
                          </a:stretch>
                        </a:blipFill>
                      </a:tcPr>
                    </a:tc>
                    <a:extLst>
                      <a:ext uri="{0D108BD9-81ED-4DB2-BD59-A6C34878D82A}">
                        <a16:rowId xmlns:a16="http://schemas.microsoft.com/office/drawing/2014/main" val="3411577267"/>
                      </a:ext>
                    </a:extLst>
                  </a:tr>
                  <a:tr h="365760">
                    <a:tc>
                      <a:txBody>
                        <a:bodyPr/>
                        <a:lstStyle/>
                        <a:p>
                          <a:endParaRPr lang="en-US"/>
                        </a:p>
                      </a:txBody>
                      <a:tcPr anchor="ctr">
                        <a:blipFill>
                          <a:blip r:embed="rId3"/>
                          <a:stretch>
                            <a:fillRect l="-1754" t="-206897" r="-1098246" b="-824138"/>
                          </a:stretch>
                        </a:blipFill>
                      </a:tcPr>
                    </a:tc>
                    <a:tc>
                      <a:txBody>
                        <a:bodyPr/>
                        <a:lstStyle/>
                        <a:p>
                          <a:endParaRPr lang="en-US"/>
                        </a:p>
                      </a:txBody>
                      <a:tcPr anchor="ctr">
                        <a:blipFill>
                          <a:blip r:embed="rId3"/>
                          <a:stretch>
                            <a:fillRect l="-51327" t="-206897" r="-453982" b="-824138"/>
                          </a:stretch>
                        </a:blipFill>
                      </a:tcPr>
                    </a:tc>
                    <a:tc>
                      <a:txBody>
                        <a:bodyPr/>
                        <a:lstStyle/>
                        <a:p>
                          <a:endParaRPr lang="en-US"/>
                        </a:p>
                      </a:txBody>
                      <a:tcPr anchor="ctr">
                        <a:blipFill>
                          <a:blip r:embed="rId3"/>
                          <a:stretch>
                            <a:fillRect l="-300000" t="-206897" r="-800000" b="-824138"/>
                          </a:stretch>
                        </a:blipFill>
                      </a:tcPr>
                    </a:tc>
                    <a:tc>
                      <a:txBody>
                        <a:bodyPr/>
                        <a:lstStyle/>
                        <a:p>
                          <a:endParaRPr lang="en-US"/>
                        </a:p>
                      </a:txBody>
                      <a:tcPr anchor="ctr">
                        <a:blipFill>
                          <a:blip r:embed="rId3"/>
                          <a:stretch>
                            <a:fillRect l="-400000" t="-206897" r="-700000" b="-8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206897" r="-105357" b="-824138"/>
                          </a:stretch>
                        </a:blipFill>
                      </a:tcPr>
                    </a:tc>
                    <a:tc>
                      <a:txBody>
                        <a:bodyPr/>
                        <a:lstStyle/>
                        <a:p>
                          <a:endParaRPr lang="en-US"/>
                        </a:p>
                      </a:txBody>
                      <a:tcPr anchor="ctr">
                        <a:blipFill>
                          <a:blip r:embed="rId3"/>
                          <a:stretch>
                            <a:fillRect l="-1096491" t="-206897" r="-3509" b="-824138"/>
                          </a:stretch>
                        </a:blipFill>
                      </a:tcPr>
                    </a:tc>
                    <a:extLst>
                      <a:ext uri="{0D108BD9-81ED-4DB2-BD59-A6C34878D82A}">
                        <a16:rowId xmlns:a16="http://schemas.microsoft.com/office/drawing/2014/main" val="490110457"/>
                      </a:ext>
                    </a:extLst>
                  </a:tr>
                  <a:tr h="365760">
                    <a:tc>
                      <a:txBody>
                        <a:bodyPr/>
                        <a:lstStyle/>
                        <a:p>
                          <a:endParaRPr lang="en-US"/>
                        </a:p>
                      </a:txBody>
                      <a:tcPr anchor="ctr">
                        <a:blipFill>
                          <a:blip r:embed="rId3"/>
                          <a:stretch>
                            <a:fillRect l="-1754" t="-306897" r="-1098246" b="-724138"/>
                          </a:stretch>
                        </a:blipFill>
                      </a:tcPr>
                    </a:tc>
                    <a:tc>
                      <a:txBody>
                        <a:bodyPr/>
                        <a:lstStyle/>
                        <a:p>
                          <a:endParaRPr lang="en-US"/>
                        </a:p>
                      </a:txBody>
                      <a:tcPr anchor="ctr">
                        <a:blipFill>
                          <a:blip r:embed="rId3"/>
                          <a:stretch>
                            <a:fillRect l="-51327" t="-306897" r="-453982" b="-724138"/>
                          </a:stretch>
                        </a:blipFill>
                      </a:tcPr>
                    </a:tc>
                    <a:tc>
                      <a:txBody>
                        <a:bodyPr/>
                        <a:lstStyle/>
                        <a:p>
                          <a:endParaRPr lang="en-US"/>
                        </a:p>
                      </a:txBody>
                      <a:tcPr anchor="ctr">
                        <a:blipFill>
                          <a:blip r:embed="rId3"/>
                          <a:stretch>
                            <a:fillRect l="-300000" t="-306897" r="-800000" b="-724138"/>
                          </a:stretch>
                        </a:blipFill>
                      </a:tcPr>
                    </a:tc>
                    <a:tc>
                      <a:txBody>
                        <a:bodyPr/>
                        <a:lstStyle/>
                        <a:p>
                          <a:endParaRPr lang="en-US"/>
                        </a:p>
                      </a:txBody>
                      <a:tcPr anchor="ctr">
                        <a:blipFill>
                          <a:blip r:embed="rId3"/>
                          <a:stretch>
                            <a:fillRect l="-400000" t="-306897" r="-700000" b="-7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306897" r="-105357" b="-724138"/>
                          </a:stretch>
                        </a:blipFill>
                      </a:tcPr>
                    </a:tc>
                    <a:tc>
                      <a:txBody>
                        <a:bodyPr/>
                        <a:lstStyle/>
                        <a:p>
                          <a:endParaRPr lang="en-US"/>
                        </a:p>
                      </a:txBody>
                      <a:tcPr anchor="ctr">
                        <a:blipFill>
                          <a:blip r:embed="rId3"/>
                          <a:stretch>
                            <a:fillRect l="-1096491" t="-306897" r="-3509" b="-724138"/>
                          </a:stretch>
                        </a:blipFill>
                      </a:tcPr>
                    </a:tc>
                    <a:extLst>
                      <a:ext uri="{0D108BD9-81ED-4DB2-BD59-A6C34878D82A}">
                        <a16:rowId xmlns:a16="http://schemas.microsoft.com/office/drawing/2014/main" val="1535653207"/>
                      </a:ext>
                    </a:extLst>
                  </a:tr>
                  <a:tr h="365760">
                    <a:tc>
                      <a:txBody>
                        <a:bodyPr/>
                        <a:lstStyle/>
                        <a:p>
                          <a:endParaRPr lang="en-US"/>
                        </a:p>
                      </a:txBody>
                      <a:tcPr anchor="ctr">
                        <a:blipFill>
                          <a:blip r:embed="rId3"/>
                          <a:stretch>
                            <a:fillRect l="-1754" t="-406897" r="-1098246" b="-624138"/>
                          </a:stretch>
                        </a:blipFill>
                      </a:tcPr>
                    </a:tc>
                    <a:tc>
                      <a:txBody>
                        <a:bodyPr/>
                        <a:lstStyle/>
                        <a:p>
                          <a:endParaRPr lang="en-US"/>
                        </a:p>
                      </a:txBody>
                      <a:tcPr anchor="ctr">
                        <a:blipFill>
                          <a:blip r:embed="rId3"/>
                          <a:stretch>
                            <a:fillRect l="-51327" t="-406897" r="-453982" b="-624138"/>
                          </a:stretch>
                        </a:blipFill>
                      </a:tcPr>
                    </a:tc>
                    <a:tc>
                      <a:txBody>
                        <a:bodyPr/>
                        <a:lstStyle/>
                        <a:p>
                          <a:endParaRPr lang="en-US"/>
                        </a:p>
                      </a:txBody>
                      <a:tcPr anchor="ctr">
                        <a:blipFill>
                          <a:blip r:embed="rId3"/>
                          <a:stretch>
                            <a:fillRect l="-300000" t="-406897" r="-800000" b="-624138"/>
                          </a:stretch>
                        </a:blipFill>
                      </a:tcPr>
                    </a:tc>
                    <a:tc>
                      <a:txBody>
                        <a:bodyPr/>
                        <a:lstStyle/>
                        <a:p>
                          <a:endParaRPr lang="en-US"/>
                        </a:p>
                      </a:txBody>
                      <a:tcPr anchor="ctr">
                        <a:blipFill>
                          <a:blip r:embed="rId3"/>
                          <a:stretch>
                            <a:fillRect l="-400000" t="-406897" r="-700000" b="-6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406897" r="-105357" b="-624138"/>
                          </a:stretch>
                        </a:blipFill>
                      </a:tcPr>
                    </a:tc>
                    <a:tc>
                      <a:txBody>
                        <a:bodyPr/>
                        <a:lstStyle/>
                        <a:p>
                          <a:endParaRPr lang="en-US"/>
                        </a:p>
                      </a:txBody>
                      <a:tcPr anchor="ctr">
                        <a:blipFill>
                          <a:blip r:embed="rId3"/>
                          <a:stretch>
                            <a:fillRect l="-1096491" t="-406897" r="-3509" b="-624138"/>
                          </a:stretch>
                        </a:blipFill>
                      </a:tcPr>
                    </a:tc>
                    <a:extLst>
                      <a:ext uri="{0D108BD9-81ED-4DB2-BD59-A6C34878D82A}">
                        <a16:rowId xmlns:a16="http://schemas.microsoft.com/office/drawing/2014/main" val="1069687286"/>
                      </a:ext>
                    </a:extLst>
                  </a:tr>
                  <a:tr h="365760">
                    <a:tc>
                      <a:txBody>
                        <a:bodyPr/>
                        <a:lstStyle/>
                        <a:p>
                          <a:endParaRPr lang="en-US"/>
                        </a:p>
                      </a:txBody>
                      <a:tcPr anchor="ctr">
                        <a:blipFill>
                          <a:blip r:embed="rId3"/>
                          <a:stretch>
                            <a:fillRect l="-1754" t="-525000" r="-1098246" b="-546429"/>
                          </a:stretch>
                        </a:blipFill>
                      </a:tcPr>
                    </a:tc>
                    <a:tc>
                      <a:txBody>
                        <a:bodyPr/>
                        <a:lstStyle/>
                        <a:p>
                          <a:endParaRPr lang="en-US"/>
                        </a:p>
                      </a:txBody>
                      <a:tcPr anchor="ctr">
                        <a:blipFill>
                          <a:blip r:embed="rId3"/>
                          <a:stretch>
                            <a:fillRect l="-51327" t="-525000" r="-453982" b="-546429"/>
                          </a:stretch>
                        </a:blipFill>
                      </a:tcPr>
                    </a:tc>
                    <a:tc>
                      <a:txBody>
                        <a:bodyPr/>
                        <a:lstStyle/>
                        <a:p>
                          <a:endParaRPr lang="en-US"/>
                        </a:p>
                      </a:txBody>
                      <a:tcPr anchor="ctr">
                        <a:blipFill>
                          <a:blip r:embed="rId3"/>
                          <a:stretch>
                            <a:fillRect l="-300000" t="-525000" r="-800000" b="-546429"/>
                          </a:stretch>
                        </a:blipFill>
                      </a:tcPr>
                    </a:tc>
                    <a:tc>
                      <a:txBody>
                        <a:bodyPr/>
                        <a:lstStyle/>
                        <a:p>
                          <a:endParaRPr lang="en-US"/>
                        </a:p>
                      </a:txBody>
                      <a:tcPr anchor="ctr">
                        <a:blipFill>
                          <a:blip r:embed="rId3"/>
                          <a:stretch>
                            <a:fillRect l="-400000" t="-525000" r="-700000" b="-546429"/>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525000" r="-105357" b="-546429"/>
                          </a:stretch>
                        </a:blipFill>
                      </a:tcPr>
                    </a:tc>
                    <a:tc>
                      <a:txBody>
                        <a:bodyPr/>
                        <a:lstStyle/>
                        <a:p>
                          <a:endParaRPr lang="en-US"/>
                        </a:p>
                      </a:txBody>
                      <a:tcPr anchor="ctr">
                        <a:blipFill>
                          <a:blip r:embed="rId3"/>
                          <a:stretch>
                            <a:fillRect l="-1096491" t="-525000" r="-3509" b="-546429"/>
                          </a:stretch>
                        </a:blipFill>
                      </a:tcPr>
                    </a:tc>
                    <a:extLst>
                      <a:ext uri="{0D108BD9-81ED-4DB2-BD59-A6C34878D82A}">
                        <a16:rowId xmlns:a16="http://schemas.microsoft.com/office/drawing/2014/main" val="2334833445"/>
                      </a:ext>
                    </a:extLst>
                  </a:tr>
                  <a:tr h="365760">
                    <a:tc>
                      <a:txBody>
                        <a:bodyPr/>
                        <a:lstStyle/>
                        <a:p>
                          <a:endParaRPr lang="en-US"/>
                        </a:p>
                      </a:txBody>
                      <a:tcPr anchor="ctr">
                        <a:blipFill>
                          <a:blip r:embed="rId3"/>
                          <a:stretch>
                            <a:fillRect l="-1754" t="-603448" r="-1098246" b="-427586"/>
                          </a:stretch>
                        </a:blipFill>
                      </a:tcPr>
                    </a:tc>
                    <a:tc>
                      <a:txBody>
                        <a:bodyPr/>
                        <a:lstStyle/>
                        <a:p>
                          <a:endParaRPr lang="en-US"/>
                        </a:p>
                      </a:txBody>
                      <a:tcPr anchor="ctr">
                        <a:blipFill>
                          <a:blip r:embed="rId3"/>
                          <a:stretch>
                            <a:fillRect l="-51327" t="-603448" r="-453982" b="-427586"/>
                          </a:stretch>
                        </a:blipFill>
                      </a:tcPr>
                    </a:tc>
                    <a:tc>
                      <a:txBody>
                        <a:bodyPr/>
                        <a:lstStyle/>
                        <a:p>
                          <a:endParaRPr lang="en-US"/>
                        </a:p>
                      </a:txBody>
                      <a:tcPr anchor="ctr">
                        <a:blipFill>
                          <a:blip r:embed="rId3"/>
                          <a:stretch>
                            <a:fillRect l="-300000" t="-603448" r="-800000" b="-427586"/>
                          </a:stretch>
                        </a:blipFill>
                      </a:tcPr>
                    </a:tc>
                    <a:tc>
                      <a:txBody>
                        <a:bodyPr/>
                        <a:lstStyle/>
                        <a:p>
                          <a:endParaRPr lang="en-US"/>
                        </a:p>
                      </a:txBody>
                      <a:tcPr anchor="ctr">
                        <a:blipFill>
                          <a:blip r:embed="rId3"/>
                          <a:stretch>
                            <a:fillRect l="-400000" t="-603448" r="-700000" b="-427586"/>
                          </a:stretch>
                        </a:blipFill>
                      </a:tcPr>
                    </a:tc>
                    <a:tc>
                      <a:txBody>
                        <a:bodyPr/>
                        <a:lstStyle/>
                        <a:p>
                          <a:endParaRPr lang="en-US"/>
                        </a:p>
                      </a:txBody>
                      <a:tcPr anchor="ctr">
                        <a:blipFill>
                          <a:blip r:embed="rId3"/>
                          <a:stretch>
                            <a:fillRect l="-100352" t="-603448" r="-40493" b="-427586"/>
                          </a:stretch>
                        </a:blipFill>
                      </a:tcPr>
                    </a:tc>
                    <a:tc>
                      <a:txBody>
                        <a:bodyPr/>
                        <a:lstStyle/>
                        <a:p>
                          <a:endParaRPr lang="en-US"/>
                        </a:p>
                      </a:txBody>
                      <a:tcPr anchor="ctr">
                        <a:blipFill>
                          <a:blip r:embed="rId3"/>
                          <a:stretch>
                            <a:fillRect l="-1016071" t="-603448" r="-105357" b="-427586"/>
                          </a:stretch>
                        </a:blipFill>
                      </a:tcPr>
                    </a:tc>
                    <a:tc>
                      <a:txBody>
                        <a:bodyPr/>
                        <a:lstStyle/>
                        <a:p>
                          <a:endParaRPr lang="en-US"/>
                        </a:p>
                      </a:txBody>
                      <a:tcPr anchor="ctr">
                        <a:blipFill>
                          <a:blip r:embed="rId3"/>
                          <a:stretch>
                            <a:fillRect l="-1096491" t="-603448" r="-3509" b="-427586"/>
                          </a:stretch>
                        </a:blipFill>
                      </a:tcPr>
                    </a:tc>
                    <a:extLst>
                      <a:ext uri="{0D108BD9-81ED-4DB2-BD59-A6C34878D82A}">
                        <a16:rowId xmlns:a16="http://schemas.microsoft.com/office/drawing/2014/main" val="2314425089"/>
                      </a:ext>
                    </a:extLst>
                  </a:tr>
                  <a:tr h="365760">
                    <a:tc>
                      <a:txBody>
                        <a:bodyPr/>
                        <a:lstStyle/>
                        <a:p>
                          <a:endParaRPr lang="en-US"/>
                        </a:p>
                      </a:txBody>
                      <a:tcPr anchor="ctr">
                        <a:blipFill>
                          <a:blip r:embed="rId3"/>
                          <a:stretch>
                            <a:fillRect l="-1754" t="-703448" r="-1098246" b="-327586"/>
                          </a:stretch>
                        </a:blipFill>
                      </a:tcPr>
                    </a:tc>
                    <a:tc>
                      <a:txBody>
                        <a:bodyPr/>
                        <a:lstStyle/>
                        <a:p>
                          <a:endParaRPr lang="en-US"/>
                        </a:p>
                      </a:txBody>
                      <a:tcPr anchor="ctr">
                        <a:blipFill>
                          <a:blip r:embed="rId3"/>
                          <a:stretch>
                            <a:fillRect l="-51327" t="-703448" r="-453982" b="-327586"/>
                          </a:stretch>
                        </a:blipFill>
                      </a:tcPr>
                    </a:tc>
                    <a:tc>
                      <a:txBody>
                        <a:bodyPr/>
                        <a:lstStyle/>
                        <a:p>
                          <a:endParaRPr lang="en-US"/>
                        </a:p>
                      </a:txBody>
                      <a:tcPr anchor="ctr">
                        <a:blipFill>
                          <a:blip r:embed="rId3"/>
                          <a:stretch>
                            <a:fillRect l="-300000" t="-703448" r="-800000" b="-327586"/>
                          </a:stretch>
                        </a:blipFill>
                      </a:tcPr>
                    </a:tc>
                    <a:tc>
                      <a:txBody>
                        <a:bodyPr/>
                        <a:lstStyle/>
                        <a:p>
                          <a:endParaRPr lang="en-US"/>
                        </a:p>
                      </a:txBody>
                      <a:tcPr anchor="ctr">
                        <a:blipFill>
                          <a:blip r:embed="rId3"/>
                          <a:stretch>
                            <a:fillRect l="-400000" t="-703448" r="-700000" b="-3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703448" r="-105357" b="-327586"/>
                          </a:stretch>
                        </a:blipFill>
                      </a:tcPr>
                    </a:tc>
                    <a:tc>
                      <a:txBody>
                        <a:bodyPr/>
                        <a:lstStyle/>
                        <a:p>
                          <a:endParaRPr lang="en-US"/>
                        </a:p>
                      </a:txBody>
                      <a:tcPr anchor="ctr">
                        <a:blipFill>
                          <a:blip r:embed="rId3"/>
                          <a:stretch>
                            <a:fillRect l="-1096491" t="-703448" r="-3509" b="-327586"/>
                          </a:stretch>
                        </a:blipFill>
                      </a:tcPr>
                    </a:tc>
                    <a:extLst>
                      <a:ext uri="{0D108BD9-81ED-4DB2-BD59-A6C34878D82A}">
                        <a16:rowId xmlns:a16="http://schemas.microsoft.com/office/drawing/2014/main" val="3685211114"/>
                      </a:ext>
                    </a:extLst>
                  </a:tr>
                  <a:tr h="365760">
                    <a:tc>
                      <a:txBody>
                        <a:bodyPr/>
                        <a:lstStyle/>
                        <a:p>
                          <a:endParaRPr lang="en-US"/>
                        </a:p>
                      </a:txBody>
                      <a:tcPr anchor="ctr">
                        <a:blipFill>
                          <a:blip r:embed="rId3"/>
                          <a:stretch>
                            <a:fillRect l="-1754" t="-803448" r="-1098246" b="-227586"/>
                          </a:stretch>
                        </a:blipFill>
                      </a:tcPr>
                    </a:tc>
                    <a:tc>
                      <a:txBody>
                        <a:bodyPr/>
                        <a:lstStyle/>
                        <a:p>
                          <a:endParaRPr lang="en-US"/>
                        </a:p>
                      </a:txBody>
                      <a:tcPr anchor="ctr">
                        <a:blipFill>
                          <a:blip r:embed="rId3"/>
                          <a:stretch>
                            <a:fillRect l="-51327" t="-803448" r="-453982" b="-227586"/>
                          </a:stretch>
                        </a:blipFill>
                      </a:tcPr>
                    </a:tc>
                    <a:tc>
                      <a:txBody>
                        <a:bodyPr/>
                        <a:lstStyle/>
                        <a:p>
                          <a:endParaRPr lang="en-US"/>
                        </a:p>
                      </a:txBody>
                      <a:tcPr anchor="ctr">
                        <a:blipFill>
                          <a:blip r:embed="rId3"/>
                          <a:stretch>
                            <a:fillRect l="-300000" t="-803448" r="-800000" b="-227586"/>
                          </a:stretch>
                        </a:blipFill>
                      </a:tcPr>
                    </a:tc>
                    <a:tc>
                      <a:txBody>
                        <a:bodyPr/>
                        <a:lstStyle/>
                        <a:p>
                          <a:endParaRPr lang="en-US"/>
                        </a:p>
                      </a:txBody>
                      <a:tcPr anchor="ctr">
                        <a:blipFill>
                          <a:blip r:embed="rId3"/>
                          <a:stretch>
                            <a:fillRect l="-400000" t="-803448" r="-700000" b="-2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803448" r="-105357" b="-227586"/>
                          </a:stretch>
                        </a:blipFill>
                      </a:tcPr>
                    </a:tc>
                    <a:tc>
                      <a:txBody>
                        <a:bodyPr/>
                        <a:lstStyle/>
                        <a:p>
                          <a:endParaRPr lang="en-US"/>
                        </a:p>
                      </a:txBody>
                      <a:tcPr anchor="ctr">
                        <a:blipFill>
                          <a:blip r:embed="rId3"/>
                          <a:stretch>
                            <a:fillRect l="-1096491" t="-803448" r="-3509" b="-227586"/>
                          </a:stretch>
                        </a:blipFill>
                      </a:tcPr>
                    </a:tc>
                    <a:extLst>
                      <a:ext uri="{0D108BD9-81ED-4DB2-BD59-A6C34878D82A}">
                        <a16:rowId xmlns:a16="http://schemas.microsoft.com/office/drawing/2014/main" val="4119392881"/>
                      </a:ext>
                    </a:extLst>
                  </a:tr>
                  <a:tr h="365760">
                    <a:tc rowSpan="2">
                      <a:txBody>
                        <a:bodyPr/>
                        <a:lstStyle/>
                        <a:p>
                          <a:endParaRPr lang="en-US"/>
                        </a:p>
                      </a:txBody>
                      <a:tcPr anchor="ctr">
                        <a:blipFill>
                          <a:blip r:embed="rId3"/>
                          <a:stretch>
                            <a:fillRect l="-1754" t="-451724" r="-1098246" b="-13793"/>
                          </a:stretch>
                        </a:blipFill>
                      </a:tcPr>
                    </a:tc>
                    <a:tc rowSpan="2">
                      <a:txBody>
                        <a:bodyPr/>
                        <a:lstStyle/>
                        <a:p>
                          <a:endParaRPr lang="en-US"/>
                        </a:p>
                      </a:txBody>
                      <a:tcPr anchor="ctr">
                        <a:blipFill>
                          <a:blip r:embed="rId3"/>
                          <a:stretch>
                            <a:fillRect l="-51327" t="-451724" r="-453982" b="-13793"/>
                          </a:stretch>
                        </a:blipFill>
                      </a:tcPr>
                    </a:tc>
                    <a:tc rowSpan="2">
                      <a:txBody>
                        <a:bodyPr/>
                        <a:lstStyle/>
                        <a:p>
                          <a:endParaRPr lang="en-US"/>
                        </a:p>
                      </a:txBody>
                      <a:tcPr anchor="ctr">
                        <a:blipFill>
                          <a:blip r:embed="rId3"/>
                          <a:stretch>
                            <a:fillRect l="-300000" t="-451724" r="-800000" b="-13793"/>
                          </a:stretch>
                        </a:blipFill>
                      </a:tcPr>
                    </a:tc>
                    <a:tc rowSpan="2">
                      <a:txBody>
                        <a:bodyPr/>
                        <a:lstStyle/>
                        <a:p>
                          <a:endParaRPr lang="en-US"/>
                        </a:p>
                      </a:txBody>
                      <a:tcPr anchor="ctr">
                        <a:blipFill>
                          <a:blip r:embed="rId3"/>
                          <a:stretch>
                            <a:fillRect l="-400000" t="-451724" r="-700000" b="-13793"/>
                          </a:stretch>
                        </a:blipFill>
                      </a:tcPr>
                    </a:tc>
                    <a:tc>
                      <a:txBody>
                        <a:bodyPr/>
                        <a:lstStyle/>
                        <a:p>
                          <a:endParaRPr lang="en-US"/>
                        </a:p>
                      </a:txBody>
                      <a:tcPr anchor="ctr">
                        <a:blipFill>
                          <a:blip r:embed="rId3"/>
                          <a:stretch>
                            <a:fillRect l="-100352" t="-903448" r="-40493" b="-127586"/>
                          </a:stretch>
                        </a:blipFill>
                      </a:tcPr>
                    </a:tc>
                    <a:tc rowSpan="2">
                      <a:txBody>
                        <a:bodyPr/>
                        <a:lstStyle/>
                        <a:p>
                          <a:endParaRPr lang="en-US"/>
                        </a:p>
                      </a:txBody>
                      <a:tcPr anchor="ctr">
                        <a:blipFill>
                          <a:blip r:embed="rId3"/>
                          <a:stretch>
                            <a:fillRect l="-1016071" t="-451724" r="-105357" b="-13793"/>
                          </a:stretch>
                        </a:blipFill>
                      </a:tcPr>
                    </a:tc>
                    <a:tc rowSpan="2">
                      <a:txBody>
                        <a:bodyPr/>
                        <a:lstStyle/>
                        <a:p>
                          <a:endParaRPr lang="en-US"/>
                        </a:p>
                      </a:txBody>
                      <a:tcPr anchor="ctr">
                        <a:blipFill>
                          <a:blip r:embed="rId3"/>
                          <a:stretch>
                            <a:fillRect l="-1096491" t="-451724" r="-3509" b="-13793"/>
                          </a:stretch>
                        </a:blipFill>
                      </a:tcPr>
                    </a:tc>
                    <a:extLst>
                      <a:ext uri="{0D108BD9-81ED-4DB2-BD59-A6C34878D82A}">
                        <a16:rowId xmlns:a16="http://schemas.microsoft.com/office/drawing/2014/main" val="3399645473"/>
                      </a:ext>
                    </a:extLst>
                  </a:tr>
                  <a:tr h="3657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a:p>
                      </a:txBody>
                      <a:tcPr anchor="ctr">
                        <a:blipFill>
                          <a:blip r:embed="rId3"/>
                          <a:stretch>
                            <a:fillRect l="-100352" t="-1003448" r="-40493" b="-27586"/>
                          </a:stretch>
                        </a:blipFill>
                      </a:tcPr>
                    </a:tc>
                    <a:tc vMerge="1">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vMerge="1">
                      <a:txBody>
                        <a:bodyPr/>
                        <a:lstStyle/>
                        <a:p>
                          <a:endParaRPr lang="en-US"/>
                        </a:p>
                      </a:txBody>
                      <a:tcPr/>
                    </a:tc>
                    <a:extLst>
                      <a:ext uri="{0D108BD9-81ED-4DB2-BD59-A6C34878D82A}">
                        <a16:rowId xmlns:a16="http://schemas.microsoft.com/office/drawing/2014/main" val="2431896229"/>
                      </a:ext>
                    </a:extLst>
                  </a:tr>
                </a:tbl>
              </a:graphicData>
            </a:graphic>
          </p:graphicFrame>
        </mc:Fallback>
      </mc:AlternateContent>
      <p:cxnSp>
        <p:nvCxnSpPr>
          <p:cNvPr id="13" name="Straight Arrow Connector 12">
            <a:extLst>
              <a:ext uri="{FF2B5EF4-FFF2-40B4-BE49-F238E27FC236}">
                <a16:creationId xmlns:a16="http://schemas.microsoft.com/office/drawing/2014/main" id="{F2F6D7DA-485C-4D45-B8A3-B420B8B084CF}"/>
              </a:ext>
            </a:extLst>
          </p:cNvPr>
          <p:cNvCxnSpPr/>
          <p:nvPr/>
        </p:nvCxnSpPr>
        <p:spPr bwMode="auto">
          <a:xfrm flipV="1">
            <a:off x="6016561" y="2187765"/>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19" name="Table 5">
                <a:extLst>
                  <a:ext uri="{FF2B5EF4-FFF2-40B4-BE49-F238E27FC236}">
                    <a16:creationId xmlns:a16="http://schemas.microsoft.com/office/drawing/2014/main" id="{A1BD2556-E02E-A347-8B73-956D09539DAD}"/>
                  </a:ext>
                </a:extLst>
              </p:cNvPr>
              <p:cNvGraphicFramePr>
                <a:graphicFrameLocks noGrp="1"/>
              </p:cNvGraphicFramePr>
              <p:nvPr>
                <p:extLst>
                  <p:ext uri="{D42A27DB-BD31-4B8C-83A1-F6EECF244321}">
                    <p14:modId xmlns:p14="http://schemas.microsoft.com/office/powerpoint/2010/main" val="364186144"/>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4</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19" name="Table 5">
                <a:extLst>
                  <a:ext uri="{FF2B5EF4-FFF2-40B4-BE49-F238E27FC236}">
                    <a16:creationId xmlns:a16="http://schemas.microsoft.com/office/drawing/2014/main" id="{A1BD2556-E02E-A347-8B73-956D09539DAD}"/>
                  </a:ext>
                </a:extLst>
              </p:cNvPr>
              <p:cNvGraphicFramePr>
                <a:graphicFrameLocks noGrp="1"/>
              </p:cNvGraphicFramePr>
              <p:nvPr>
                <p:extLst>
                  <p:ext uri="{D42A27DB-BD31-4B8C-83A1-F6EECF244321}">
                    <p14:modId xmlns:p14="http://schemas.microsoft.com/office/powerpoint/2010/main" val="364186144"/>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4"/>
                          <a:stretch>
                            <a:fillRect l="-102273" t="-3448" r="-202273" b="-327586"/>
                          </a:stretch>
                        </a:blipFill>
                      </a:tcPr>
                    </a:tc>
                    <a:tc>
                      <a:txBody>
                        <a:bodyPr/>
                        <a:lstStyle/>
                        <a:p>
                          <a:endParaRPr lang="en-US"/>
                        </a:p>
                      </a:txBody>
                      <a:tcPr>
                        <a:blipFill>
                          <a:blip r:embed="rId4"/>
                          <a:stretch>
                            <a:fillRect l="-206977" t="-3448" r="-106977" b="-327586"/>
                          </a:stretch>
                        </a:blipFill>
                      </a:tcPr>
                    </a:tc>
                    <a:tc>
                      <a:txBody>
                        <a:bodyPr/>
                        <a:lstStyle/>
                        <a:p>
                          <a:endParaRPr lang="en-US"/>
                        </a:p>
                      </a:txBody>
                      <a:tcPr>
                        <a:blipFill>
                          <a:blip r:embed="rId4"/>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4"/>
                          <a:stretch>
                            <a:fillRect l="-2273" t="-103448" r="-302273" b="-227586"/>
                          </a:stretch>
                        </a:blipFill>
                      </a:tcPr>
                    </a:tc>
                    <a:tc>
                      <a:txBody>
                        <a:bodyPr/>
                        <a:lstStyle/>
                        <a:p>
                          <a:pPr algn="ctr"/>
                          <a:r>
                            <a:rPr lang="en-US" dirty="0">
                              <a:latin typeface="Arial" panose="020B0604020202020204" pitchFamily="34" charset="0"/>
                              <a:cs typeface="Arial" panose="020B0604020202020204" pitchFamily="34" charset="0"/>
                            </a:rPr>
                            <a:t>4</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4"/>
                          <a:stretch>
                            <a:fillRect l="-2273" t="-203448" r="-302273" b="-1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4"/>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3">
                <a:extLst>
                  <a:ext uri="{FF2B5EF4-FFF2-40B4-BE49-F238E27FC236}">
                    <a16:creationId xmlns:a16="http://schemas.microsoft.com/office/drawing/2014/main" id="{098D5BEB-8C95-3940-9A83-43B496491219}"/>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21" name="Table 3">
                <a:extLst>
                  <a:ext uri="{FF2B5EF4-FFF2-40B4-BE49-F238E27FC236}">
                    <a16:creationId xmlns:a16="http://schemas.microsoft.com/office/drawing/2014/main" id="{098D5BEB-8C95-3940-9A83-43B496491219}"/>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5"/>
                          <a:stretch>
                            <a:fillRect l="-232143" t="-113793" r="-605357" b="-27586"/>
                          </a:stretch>
                        </a:blipFill>
                      </a:tcPr>
                    </a:tc>
                    <a:tc>
                      <a:txBody>
                        <a:bodyPr/>
                        <a:lstStyle/>
                        <a:p>
                          <a:endParaRPr lang="en-US"/>
                        </a:p>
                      </a:txBody>
                      <a:tcPr>
                        <a:blipFill>
                          <a:blip r:embed="rId5"/>
                          <a:stretch>
                            <a:fillRect l="-332143" t="-113793" r="-505357" b="-27586"/>
                          </a:stretch>
                        </a:blipFill>
                      </a:tcPr>
                    </a:tc>
                    <a:tc>
                      <a:txBody>
                        <a:bodyPr/>
                        <a:lstStyle/>
                        <a:p>
                          <a:endParaRPr lang="en-US"/>
                        </a:p>
                      </a:txBody>
                      <a:tcPr>
                        <a:blipFill>
                          <a:blip r:embed="rId5"/>
                          <a:stretch>
                            <a:fillRect l="-432143" t="-113793" r="-405357" b="-27586"/>
                          </a:stretch>
                        </a:blipFill>
                      </a:tcPr>
                    </a:tc>
                    <a:tc>
                      <a:txBody>
                        <a:bodyPr/>
                        <a:lstStyle/>
                        <a:p>
                          <a:endParaRPr lang="en-US"/>
                        </a:p>
                      </a:txBody>
                      <a:tcPr>
                        <a:blipFill>
                          <a:blip r:embed="rId5"/>
                          <a:stretch>
                            <a:fillRect l="-532143" t="-113793" r="-305357" b="-27586"/>
                          </a:stretch>
                        </a:blipFill>
                      </a:tcPr>
                    </a:tc>
                    <a:tc>
                      <a:txBody>
                        <a:bodyPr/>
                        <a:lstStyle/>
                        <a:p>
                          <a:endParaRPr lang="en-US"/>
                        </a:p>
                      </a:txBody>
                      <a:tcPr>
                        <a:blipFill>
                          <a:blip r:embed="rId5"/>
                          <a:stretch>
                            <a:fillRect l="-632143" t="-113793" r="-205357" b="-27586"/>
                          </a:stretch>
                        </a:blipFill>
                      </a:tcPr>
                    </a:tc>
                    <a:tc>
                      <a:txBody>
                        <a:bodyPr/>
                        <a:lstStyle/>
                        <a:p>
                          <a:endParaRPr lang="en-US"/>
                        </a:p>
                      </a:txBody>
                      <a:tcPr>
                        <a:blipFill>
                          <a:blip r:embed="rId5"/>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DE92BACE-86F0-504F-8853-E97AD5527194}"/>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22" name="Rectangle 21">
                <a:extLst>
                  <a:ext uri="{FF2B5EF4-FFF2-40B4-BE49-F238E27FC236}">
                    <a16:creationId xmlns:a16="http://schemas.microsoft.com/office/drawing/2014/main" id="{DE92BACE-86F0-504F-8853-E97AD5527194}"/>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6"/>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C68BE48-496A-3D49-8E9C-81F3779534FD}"/>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1" name="TextBox 10">
                <a:extLst>
                  <a:ext uri="{FF2B5EF4-FFF2-40B4-BE49-F238E27FC236}">
                    <a16:creationId xmlns:a16="http://schemas.microsoft.com/office/drawing/2014/main" id="{BC68BE48-496A-3D49-8E9C-81F3779534FD}"/>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272130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Bipartite Matching is ubiquitous.</a:t>
            </a:r>
          </a:p>
          <a:p>
            <a:pPr lvl="1"/>
            <a:r>
              <a:rPr lang="en-US" dirty="0"/>
              <a:t>Applications</a:t>
            </a:r>
          </a:p>
          <a:p>
            <a:pPr lvl="1"/>
            <a:endParaRPr lang="en-US" dirty="0"/>
          </a:p>
          <a:p>
            <a:pPr lvl="1"/>
            <a:endParaRPr lang="en-US" dirty="0"/>
          </a:p>
          <a:p>
            <a:pPr lvl="1"/>
            <a:endParaRPr lang="en-US" dirty="0"/>
          </a:p>
          <a:p>
            <a:pPr lvl="1"/>
            <a:endParaRPr lang="en-US" dirty="0"/>
          </a:p>
          <a:p>
            <a:pPr marL="457200" lvl="1" indent="0">
              <a:buNone/>
            </a:pPr>
            <a:endParaRPr lang="en-US" dirty="0"/>
          </a:p>
          <a:p>
            <a:pPr lvl="1"/>
            <a:r>
              <a:rPr lang="en-US" dirty="0"/>
              <a:t>Online</a:t>
            </a:r>
          </a:p>
          <a:p>
            <a:pPr lvl="2"/>
            <a:r>
              <a:rPr lang="en-US" dirty="0"/>
              <a:t>Objects to be matched arrive dynamically;</a:t>
            </a:r>
          </a:p>
          <a:p>
            <a:pPr lvl="2"/>
            <a:r>
              <a:rPr lang="en-US" dirty="0"/>
              <a:t>Future information is not available.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Introduction</a:t>
            </a:r>
          </a:p>
        </p:txBody>
      </p:sp>
      <p:grpSp>
        <p:nvGrpSpPr>
          <p:cNvPr id="9" name="Group 8">
            <a:extLst>
              <a:ext uri="{FF2B5EF4-FFF2-40B4-BE49-F238E27FC236}">
                <a16:creationId xmlns:a16="http://schemas.microsoft.com/office/drawing/2014/main" id="{82BB547B-03BA-0346-9416-3860766FB932}"/>
              </a:ext>
            </a:extLst>
          </p:cNvPr>
          <p:cNvGrpSpPr>
            <a:grpSpLocks noChangeAspect="1"/>
          </p:cNvGrpSpPr>
          <p:nvPr/>
        </p:nvGrpSpPr>
        <p:grpSpPr>
          <a:xfrm>
            <a:off x="1201923" y="2020844"/>
            <a:ext cx="2427611" cy="742018"/>
            <a:chOff x="1691235" y="3155894"/>
            <a:chExt cx="3097476" cy="946768"/>
          </a:xfrm>
        </p:grpSpPr>
        <p:pic>
          <p:nvPicPr>
            <p:cNvPr id="4" name="Picture 3">
              <a:extLst>
                <a:ext uri="{FF2B5EF4-FFF2-40B4-BE49-F238E27FC236}">
                  <a16:creationId xmlns:a16="http://schemas.microsoft.com/office/drawing/2014/main" id="{5BA4AF96-5EAE-7441-9091-5A2454302159}"/>
                </a:ext>
              </a:extLst>
            </p:cNvPr>
            <p:cNvPicPr>
              <a:picLocks noChangeAspect="1"/>
            </p:cNvPicPr>
            <p:nvPr/>
          </p:nvPicPr>
          <p:blipFill rotWithShape="1">
            <a:blip r:embed="rId3"/>
            <a:srcRect l="51517" t="7182" r="5138" b="18295"/>
            <a:stretch/>
          </p:blipFill>
          <p:spPr>
            <a:xfrm>
              <a:off x="1691235" y="3155894"/>
              <a:ext cx="946769" cy="946768"/>
            </a:xfrm>
            <a:prstGeom prst="rect">
              <a:avLst/>
            </a:prstGeom>
          </p:spPr>
        </p:pic>
        <p:pic>
          <p:nvPicPr>
            <p:cNvPr id="6" name="Picture 5">
              <a:extLst>
                <a:ext uri="{FF2B5EF4-FFF2-40B4-BE49-F238E27FC236}">
                  <a16:creationId xmlns:a16="http://schemas.microsoft.com/office/drawing/2014/main" id="{5CD03B5C-E010-FA4E-A47F-C12E1E08CBE8}"/>
                </a:ext>
              </a:extLst>
            </p:cNvPr>
            <p:cNvPicPr>
              <a:picLocks noChangeAspect="1"/>
            </p:cNvPicPr>
            <p:nvPr/>
          </p:nvPicPr>
          <p:blipFill>
            <a:blip r:embed="rId4"/>
            <a:stretch>
              <a:fillRect/>
            </a:stretch>
          </p:blipFill>
          <p:spPr>
            <a:xfrm>
              <a:off x="2991388" y="3336584"/>
              <a:ext cx="1797323" cy="585387"/>
            </a:xfrm>
            <a:prstGeom prst="rect">
              <a:avLst/>
            </a:prstGeom>
          </p:spPr>
        </p:pic>
      </p:grpSp>
      <p:grpSp>
        <p:nvGrpSpPr>
          <p:cNvPr id="15" name="Group 14">
            <a:extLst>
              <a:ext uri="{FF2B5EF4-FFF2-40B4-BE49-F238E27FC236}">
                <a16:creationId xmlns:a16="http://schemas.microsoft.com/office/drawing/2014/main" id="{31D09A76-AFE9-5548-8271-28AECA88B5F0}"/>
              </a:ext>
            </a:extLst>
          </p:cNvPr>
          <p:cNvGrpSpPr/>
          <p:nvPr/>
        </p:nvGrpSpPr>
        <p:grpSpPr>
          <a:xfrm>
            <a:off x="1201923" y="2912615"/>
            <a:ext cx="4509039" cy="968961"/>
            <a:chOff x="1974456" y="3109426"/>
            <a:chExt cx="4509039" cy="968961"/>
          </a:xfrm>
        </p:grpSpPr>
        <p:grpSp>
          <p:nvGrpSpPr>
            <p:cNvPr id="12" name="Group 11">
              <a:extLst>
                <a:ext uri="{FF2B5EF4-FFF2-40B4-BE49-F238E27FC236}">
                  <a16:creationId xmlns:a16="http://schemas.microsoft.com/office/drawing/2014/main" id="{9FFE3678-B750-F94F-AEA4-79055E512651}"/>
                </a:ext>
              </a:extLst>
            </p:cNvPr>
            <p:cNvGrpSpPr>
              <a:grpSpLocks noChangeAspect="1"/>
            </p:cNvGrpSpPr>
            <p:nvPr/>
          </p:nvGrpSpPr>
          <p:grpSpPr>
            <a:xfrm>
              <a:off x="1974456" y="3109426"/>
              <a:ext cx="2597544" cy="968961"/>
              <a:chOff x="1974455" y="3207794"/>
              <a:chExt cx="3097586" cy="1155492"/>
            </a:xfrm>
          </p:grpSpPr>
          <p:pic>
            <p:nvPicPr>
              <p:cNvPr id="10" name="Picture 9">
                <a:extLst>
                  <a:ext uri="{FF2B5EF4-FFF2-40B4-BE49-F238E27FC236}">
                    <a16:creationId xmlns:a16="http://schemas.microsoft.com/office/drawing/2014/main" id="{6D1D75A0-092D-EC49-A39D-A888138BF48C}"/>
                  </a:ext>
                </a:extLst>
              </p:cNvPr>
              <p:cNvPicPr>
                <a:picLocks noChangeAspect="1"/>
              </p:cNvPicPr>
              <p:nvPr/>
            </p:nvPicPr>
            <p:blipFill>
              <a:blip r:embed="rId5"/>
              <a:stretch>
                <a:fillRect/>
              </a:stretch>
            </p:blipFill>
            <p:spPr>
              <a:xfrm>
                <a:off x="1974455" y="3312156"/>
                <a:ext cx="946768" cy="946768"/>
              </a:xfrm>
              <a:prstGeom prst="rect">
                <a:avLst/>
              </a:prstGeom>
            </p:spPr>
          </p:pic>
          <p:pic>
            <p:nvPicPr>
              <p:cNvPr id="11" name="Picture 10">
                <a:extLst>
                  <a:ext uri="{FF2B5EF4-FFF2-40B4-BE49-F238E27FC236}">
                    <a16:creationId xmlns:a16="http://schemas.microsoft.com/office/drawing/2014/main" id="{14271BC5-4093-4340-8D8A-F3EF8CB74D43}"/>
                  </a:ext>
                </a:extLst>
              </p:cNvPr>
              <p:cNvPicPr>
                <a:picLocks noChangeAspect="1"/>
              </p:cNvPicPr>
              <p:nvPr/>
            </p:nvPicPr>
            <p:blipFill>
              <a:blip r:embed="rId6"/>
              <a:stretch>
                <a:fillRect/>
              </a:stretch>
            </p:blipFill>
            <p:spPr>
              <a:xfrm>
                <a:off x="3274609" y="3207794"/>
                <a:ext cx="1797432" cy="1155492"/>
              </a:xfrm>
              <a:prstGeom prst="rect">
                <a:avLst/>
              </a:prstGeom>
            </p:spPr>
          </p:pic>
        </p:grpSp>
        <p:pic>
          <p:nvPicPr>
            <p:cNvPr id="14" name="Picture 13">
              <a:extLst>
                <a:ext uri="{FF2B5EF4-FFF2-40B4-BE49-F238E27FC236}">
                  <a16:creationId xmlns:a16="http://schemas.microsoft.com/office/drawing/2014/main" id="{8E2F1827-9C75-EA49-9B34-47571A383E6B}"/>
                </a:ext>
              </a:extLst>
            </p:cNvPr>
            <p:cNvPicPr>
              <a:picLocks noChangeAspect="1"/>
            </p:cNvPicPr>
            <p:nvPr/>
          </p:nvPicPr>
          <p:blipFill>
            <a:blip r:embed="rId7"/>
            <a:stretch>
              <a:fillRect/>
            </a:stretch>
          </p:blipFill>
          <p:spPr>
            <a:xfrm>
              <a:off x="4868339" y="3242372"/>
              <a:ext cx="1615156" cy="703068"/>
            </a:xfrm>
            <a:prstGeom prst="rect">
              <a:avLst/>
            </a:prstGeom>
          </p:spPr>
        </p:pic>
      </p:grpSp>
      <p:sp>
        <p:nvSpPr>
          <p:cNvPr id="16" name="Rectangle 15">
            <a:extLst>
              <a:ext uri="{FF2B5EF4-FFF2-40B4-BE49-F238E27FC236}">
                <a16:creationId xmlns:a16="http://schemas.microsoft.com/office/drawing/2014/main" id="{18003AB1-4E57-7B4D-A475-38200A081E55}"/>
              </a:ext>
            </a:extLst>
          </p:cNvPr>
          <p:cNvSpPr/>
          <p:nvPr/>
        </p:nvSpPr>
        <p:spPr>
          <a:xfrm>
            <a:off x="4679028" y="2235824"/>
            <a:ext cx="2638877" cy="324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Assign requests</a:t>
            </a:r>
            <a:r>
              <a:rPr kumimoji="0" lang="en-US" altLang="zh-HK" i="0" u="none" strike="noStrike" kern="1200" cap="none" spc="0" normalizeH="0" noProof="0" dirty="0">
                <a:ln>
                  <a:noFill/>
                </a:ln>
                <a:solidFill>
                  <a:prstClr val="black"/>
                </a:solidFill>
                <a:effectLst/>
                <a:uLnTx/>
                <a:uFillTx/>
                <a:latin typeface="Calibri" panose="020F0502020204030204"/>
                <a:cs typeface="+mn-cs"/>
              </a:rPr>
              <a:t> to drivers. </a:t>
            </a: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p:sp>
        <p:nvSpPr>
          <p:cNvPr id="17" name="Rectangle 16">
            <a:extLst>
              <a:ext uri="{FF2B5EF4-FFF2-40B4-BE49-F238E27FC236}">
                <a16:creationId xmlns:a16="http://schemas.microsoft.com/office/drawing/2014/main" id="{B1A6CE48-9B60-CB41-8DB3-C5B23914AAAE}"/>
              </a:ext>
            </a:extLst>
          </p:cNvPr>
          <p:cNvSpPr/>
          <p:nvPr/>
        </p:nvSpPr>
        <p:spPr>
          <a:xfrm>
            <a:off x="6105790" y="3211173"/>
            <a:ext cx="2638877" cy="324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Assign orders</a:t>
            </a:r>
            <a:r>
              <a:rPr kumimoji="0" lang="en-US" altLang="zh-HK" i="0" u="none" strike="noStrike" kern="1200" cap="none" spc="0" normalizeH="0" noProof="0" dirty="0">
                <a:ln>
                  <a:noFill/>
                </a:ln>
                <a:solidFill>
                  <a:prstClr val="black"/>
                </a:solidFill>
                <a:effectLst/>
                <a:uLnTx/>
                <a:uFillTx/>
                <a:latin typeface="Calibri" panose="020F0502020204030204"/>
                <a:cs typeface="+mn-cs"/>
              </a:rPr>
              <a:t> to couriers. </a:t>
            </a: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p:spTree>
    <p:extLst>
      <p:ext uri="{BB962C8B-B14F-4D97-AF65-F5344CB8AC3E}">
        <p14:creationId xmlns:p14="http://schemas.microsoft.com/office/powerpoint/2010/main" val="91135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Example</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Solution</a:t>
            </a: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3249552612"/>
                  </p:ext>
                </p:extLst>
              </p:nvPr>
            </p:nvGraphicFramePr>
            <p:xfrm>
              <a:off x="114909" y="2685152"/>
              <a:ext cx="8640000" cy="365760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2751097812"/>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296524">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𝑡</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𝐵</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𝒔</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tc>
                    <a:tc gridSpan="2">
                      <a:txBody>
                        <a:bodyPr/>
                        <a:lstStyle/>
                        <a:p>
                          <a:pPr algn="ctr"/>
                          <a14:m>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𝒂</m:t>
                                  </m:r>
                                </m:e>
                                <m:sub>
                                  <m:r>
                                    <a:rPr lang="en-US" i="1" dirty="0" smtClean="0">
                                      <a:latin typeface="Cambria Math" panose="02040503050406030204" pitchFamily="18" charset="0"/>
                                      <a:cs typeface="Arial" panose="020B0604020202020204" pitchFamily="34" charset="0"/>
                                    </a:rPr>
                                    <m:t>𝑘</m:t>
                                  </m:r>
                                </m:sub>
                              </m:sSub>
                            </m:oMath>
                          </a14:m>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(value &amp; meaning)</a:t>
                          </a: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𝒄</m:t>
                                    </m:r>
                                  </m:e>
                                  <m:sub>
                                    <m:r>
                                      <a:rPr lang="en-US" i="1" dirty="0" smtClean="0">
                                        <a:latin typeface="Cambria Math" panose="02040503050406030204" pitchFamily="18" charset="0"/>
                                        <a:cs typeface="Arial" panose="020B0604020202020204" pitchFamily="34" charset="0"/>
                                      </a:rPr>
                                      <m:t>𝑘</m:t>
                                    </m:r>
                                    <m:r>
                                      <a:rPr lang="en-US" b="1" i="1" dirty="0" smtClean="0">
                                        <a:latin typeface="Cambria Math" panose="02040503050406030204" pitchFamily="18" charset="0"/>
                                        <a:cs typeface="Arial" panose="020B0604020202020204" pitchFamily="34" charset="0"/>
                                      </a:rPr>
                                      <m:t>+</m:t>
                                    </m:r>
                                    <m:r>
                                      <a:rPr lang="en-US" b="1" i="1" dirty="0" smtClean="0">
                                        <a:latin typeface="Cambria Math" panose="02040503050406030204" pitchFamily="18" charset="0"/>
                                        <a:cs typeface="Arial" panose="020B0604020202020204" pitchFamily="34" charset="0"/>
                                      </a:rPr>
                                      <m:t>𝟏</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Arial" panose="020B0604020202020204" pitchFamily="34" charset="0"/>
                                      </a:rPr>
                                    </m:ctrlPr>
                                  </m:sSubPr>
                                  <m:e>
                                    <m:r>
                                      <a:rPr lang="en-US" b="1" i="1" dirty="0" smtClean="0">
                                        <a:latin typeface="Cambria Math" panose="02040503050406030204" pitchFamily="18" charset="0"/>
                                        <a:cs typeface="Arial" panose="020B0604020202020204" pitchFamily="34" charset="0"/>
                                      </a:rPr>
                                      <m:t>𝒓</m:t>
                                    </m:r>
                                  </m:e>
                                  <m:sub>
                                    <m:r>
                                      <a:rPr lang="en-US" i="1" dirty="0" smtClean="0">
                                        <a:latin typeface="Cambria Math" panose="02040503050406030204" pitchFamily="18" charset="0"/>
                                        <a:cs typeface="Arial" panose="020B0604020202020204" pitchFamily="34" charset="0"/>
                                      </a:rPr>
                                      <m:t>𝑘</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7520593"/>
                      </a:ext>
                    </a:extLst>
                  </a:tr>
                  <a:tr h="355498">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9:00</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cs typeface="Arial" panose="020B0604020202020204" pitchFamily="34" charset="0"/>
                                      </a:rPr>
                                      <m:t>𝑤</m:t>
                                    </m:r>
                                  </m:e>
                                  <m:sub>
                                    <m:r>
                                      <a:rPr lang="en-US"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(0, 0)</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157726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9:01</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011045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9:02</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653207"/>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9:03</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(2, 4)</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9687286"/>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4</m:t>
                                </m:r>
                              </m:oMath>
                            </m:oMathPara>
                          </a14:m>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(3, 3)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34833445"/>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(4, 3)</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Arial" panose="020B0604020202020204" pitchFamily="34" charset="0"/>
                                  </a:rPr>
                                  <m:t>4</m:t>
                                </m:r>
                              </m:oMath>
                            </m:oMathPara>
                          </a14:m>
                          <a:endParaRPr lang="en-US"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output </a:t>
                          </a:r>
                          <a:r>
                            <a:rPr lang="en-US" dirty="0">
                              <a:latin typeface="Arial" panose="020B0604020202020204" pitchFamily="34" charset="0"/>
                              <a:cs typeface="Arial" panose="020B0604020202020204" pitchFamily="34" charset="0"/>
                            </a:rPr>
                            <a:t>(</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i="1" dirty="0" smtClean="0">
                                      <a:latin typeface="Cambria Math" panose="02040503050406030204" pitchFamily="18" charset="0"/>
                                      <a:cs typeface="Arial" panose="020B0604020202020204" pitchFamily="34" charset="0"/>
                                    </a:rPr>
                                    <m:t>1</m:t>
                                  </m:r>
                                </m:sub>
                              </m:sSub>
                              <m:r>
                                <a:rPr lang="en-US" i="1" dirty="0" smtClean="0">
                                  <a:latin typeface="Cambria Math" panose="02040503050406030204" pitchFamily="18" charset="0"/>
                                  <a:cs typeface="Arial" panose="020B0604020202020204" pitchFamily="34" charset="0"/>
                                </a:rPr>
                                <m:t>, </m:t>
                              </m:r>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 9:05)</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4425089"/>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6</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3</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(4, </m:t>
                                </m:r>
                                <m:r>
                                  <a:rPr lang="en-US" b="0" i="1" smtClean="0">
                                    <a:solidFill>
                                      <a:schemeClr val="tx1"/>
                                    </a:solidFill>
                                    <a:latin typeface="Cambria Math" panose="02040503050406030204" pitchFamily="18" charset="0"/>
                                    <a:cs typeface="Arial" panose="020B0604020202020204" pitchFamily="34" charset="0"/>
                                  </a:rPr>
                                  <m:t>1</m:t>
                                </m:r>
                                <m:r>
                                  <a:rPr lang="en-US" b="0" i="1" smtClean="0">
                                    <a:latin typeface="Cambria Math" panose="02040503050406030204" pitchFamily="18" charset="0"/>
                                    <a:cs typeface="Arial" panose="020B0604020202020204" pitchFamily="34" charset="0"/>
                                  </a:rPr>
                                  <m:t>)</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85211114"/>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3</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(5, </m:t>
                                </m:r>
                                <m:r>
                                  <a:rPr lang="en-US" b="0" i="1" smtClean="0">
                                    <a:solidFill>
                                      <a:schemeClr val="tx1"/>
                                    </a:solidFill>
                                    <a:latin typeface="Cambria Math" panose="02040503050406030204" pitchFamily="18" charset="0"/>
                                    <a:cs typeface="Arial" panose="020B0604020202020204" pitchFamily="34" charset="0"/>
                                  </a:rPr>
                                  <m:t>6</m:t>
                                </m:r>
                                <m:r>
                                  <a:rPr lang="en-US" b="0" i="1" smtClean="0">
                                    <a:latin typeface="Cambria Math" panose="02040503050406030204" pitchFamily="18" charset="0"/>
                                    <a:cs typeface="Arial" panose="020B0604020202020204" pitchFamily="34" charset="0"/>
                                  </a:rPr>
                                  <m:t>)</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9</m:t>
                                </m:r>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7</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−1</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19392881"/>
                      </a:ext>
                    </a:extLst>
                  </a:tr>
                  <a:tr h="355498">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9:0</m:t>
                                </m:r>
                                <m:r>
                                  <a:rPr lang="en-US" b="0" i="1" dirty="0" smtClean="0">
                                    <a:latin typeface="Cambria Math" panose="02040503050406030204" pitchFamily="18" charset="0"/>
                                    <a:cs typeface="Arial" panose="020B0604020202020204" pitchFamily="34" charset="0"/>
                                  </a:rPr>
                                  <m:t>8</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𝑤</m:t>
                                    </m:r>
                                  </m:e>
                                  <m:sub>
                                    <m:r>
                                      <a:rPr lang="en-US" b="0" i="1" smtClean="0">
                                        <a:latin typeface="Cambria Math" panose="02040503050406030204" pitchFamily="18" charset="0"/>
                                        <a:cs typeface="Arial" panose="020B0604020202020204" pitchFamily="34" charset="0"/>
                                      </a:rPr>
                                      <m:t>3</m:t>
                                    </m:r>
                                  </m:sub>
                                </m:sSub>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6</m:t>
                                </m:r>
                                <m:r>
                                  <a:rPr lang="en-US" b="0" i="1" smtClean="0">
                                    <a:latin typeface="Cambria Math" panose="02040503050406030204" pitchFamily="18" charset="0"/>
                                    <a:cs typeface="Arial" panose="020B0604020202020204" pitchFamily="34" charset="0"/>
                                  </a:rPr>
                                  <m:t>, 6)</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8</m:t>
                                </m:r>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o</a:t>
                          </a:r>
                          <a:r>
                            <a:rPr lang="en-US" dirty="0">
                              <a:solidFill>
                                <a:schemeClr val="tx1"/>
                              </a:solidFill>
                              <a:latin typeface="Arial" panose="020B0604020202020204" pitchFamily="34" charset="0"/>
                              <a:cs typeface="Arial" panose="020B0604020202020204" pitchFamily="34" charset="0"/>
                            </a:rPr>
                            <a:t>utput (</a:t>
                          </a:r>
                          <a14:m>
                            <m:oMath xmlns:m="http://schemas.openxmlformats.org/officeDocument/2006/math">
                              <m:sSub>
                                <m:sSubPr>
                                  <m:ctrlPr>
                                    <a:rPr lang="en-US" i="1" dirty="0" smtClean="0">
                                      <a:solidFill>
                                        <a:schemeClr val="tx1"/>
                                      </a:solidFill>
                                      <a:latin typeface="Cambria Math" panose="02040503050406030204" pitchFamily="18" charset="0"/>
                                      <a:cs typeface="Arial" panose="020B0604020202020204" pitchFamily="34" charset="0"/>
                                    </a:rPr>
                                  </m:ctrlPr>
                                </m:sSubPr>
                                <m:e>
                                  <m:r>
                                    <a:rPr lang="en-US" i="1" dirty="0" smtClean="0">
                                      <a:solidFill>
                                        <a:schemeClr val="tx1"/>
                                      </a:solidFill>
                                      <a:latin typeface="Cambria Math" panose="02040503050406030204" pitchFamily="18" charset="0"/>
                                      <a:cs typeface="Arial" panose="020B0604020202020204" pitchFamily="34" charset="0"/>
                                    </a:rPr>
                                    <m:t>𝑟</m:t>
                                  </m:r>
                                </m:e>
                                <m:sub>
                                  <m:r>
                                    <a:rPr lang="en-US" b="0" i="1" dirty="0" smtClean="0">
                                      <a:solidFill>
                                        <a:schemeClr val="tx1"/>
                                      </a:solidFill>
                                      <a:latin typeface="Cambria Math" panose="02040503050406030204" pitchFamily="18" charset="0"/>
                                      <a:cs typeface="Arial" panose="020B0604020202020204" pitchFamily="34" charset="0"/>
                                    </a:rPr>
                                    <m:t>2</m:t>
                                  </m:r>
                                </m:sub>
                              </m:sSub>
                              <m:r>
                                <a:rPr lang="en-US" i="1" dirty="0" smtClean="0">
                                  <a:solidFill>
                                    <a:schemeClr val="tx1"/>
                                  </a:solidFill>
                                  <a:latin typeface="Cambria Math" panose="02040503050406030204" pitchFamily="18" charset="0"/>
                                  <a:cs typeface="Arial" panose="020B0604020202020204" pitchFamily="34" charset="0"/>
                                </a:rPr>
                                <m:t>, </m:t>
                              </m:r>
                              <m:sSub>
                                <m:sSubPr>
                                  <m:ctrlPr>
                                    <a:rPr lang="en-US" i="1" dirty="0" smtClean="0">
                                      <a:solidFill>
                                        <a:schemeClr val="tx1"/>
                                      </a:solidFill>
                                      <a:latin typeface="Cambria Math" panose="02040503050406030204" pitchFamily="18" charset="0"/>
                                      <a:cs typeface="Arial" panose="020B0604020202020204" pitchFamily="34" charset="0"/>
                                    </a:rPr>
                                  </m:ctrlPr>
                                </m:sSubPr>
                                <m:e>
                                  <m:r>
                                    <a:rPr lang="en-US" i="1" dirty="0" smtClean="0">
                                      <a:solidFill>
                                        <a:schemeClr val="tx1"/>
                                      </a:solidFill>
                                      <a:latin typeface="Cambria Math" panose="02040503050406030204" pitchFamily="18" charset="0"/>
                                      <a:cs typeface="Arial" panose="020B0604020202020204" pitchFamily="34" charset="0"/>
                                    </a:rPr>
                                    <m:t>𝑤</m:t>
                                  </m:r>
                                </m:e>
                                <m:sub>
                                  <m:r>
                                    <a:rPr lang="en-US" b="0" i="1" dirty="0" smtClean="0">
                                      <a:solidFill>
                                        <a:schemeClr val="tx1"/>
                                      </a:solidFill>
                                      <a:latin typeface="Cambria Math" panose="02040503050406030204" pitchFamily="18" charset="0"/>
                                      <a:cs typeface="Arial" panose="020B0604020202020204" pitchFamily="34" charset="0"/>
                                    </a:rPr>
                                    <m:t>3</m:t>
                                  </m:r>
                                </m:sub>
                              </m:sSub>
                              <m:r>
                                <a:rPr lang="en-US" i="1" dirty="0" smtClean="0">
                                  <a:solidFill>
                                    <a:schemeClr val="tx1"/>
                                  </a:solidFill>
                                  <a:latin typeface="Cambria Math" panose="02040503050406030204" pitchFamily="18" charset="0"/>
                                  <a:cs typeface="Arial" panose="020B0604020202020204" pitchFamily="34" charset="0"/>
                                </a:rPr>
                                <m:t>,</m:t>
                              </m:r>
                            </m:oMath>
                          </a14:m>
                          <a:r>
                            <a:rPr lang="en-US" dirty="0">
                              <a:solidFill>
                                <a:schemeClr val="tx1"/>
                              </a:solidFill>
                              <a:latin typeface="Arial" panose="020B0604020202020204" pitchFamily="34" charset="0"/>
                              <a:cs typeface="Arial" panose="020B0604020202020204" pitchFamily="34" charset="0"/>
                            </a:rPr>
                            <a:t> 9:08), (</a:t>
                          </a:r>
                          <a14:m>
                            <m:oMath xmlns:m="http://schemas.openxmlformats.org/officeDocument/2006/math">
                              <m:sSub>
                                <m:sSubPr>
                                  <m:ctrlPr>
                                    <a:rPr lang="en-US" i="1" dirty="0" smtClean="0">
                                      <a:solidFill>
                                        <a:schemeClr val="tx1"/>
                                      </a:solidFill>
                                      <a:latin typeface="Cambria Math" panose="02040503050406030204" pitchFamily="18" charset="0"/>
                                      <a:cs typeface="Arial" panose="020B0604020202020204" pitchFamily="34" charset="0"/>
                                    </a:rPr>
                                  </m:ctrlPr>
                                </m:sSubPr>
                                <m:e>
                                  <m:r>
                                    <a:rPr lang="en-US" i="1" dirty="0" smtClean="0">
                                      <a:solidFill>
                                        <a:schemeClr val="tx1"/>
                                      </a:solidFill>
                                      <a:latin typeface="Cambria Math" panose="02040503050406030204" pitchFamily="18" charset="0"/>
                                      <a:cs typeface="Arial" panose="020B0604020202020204" pitchFamily="34" charset="0"/>
                                    </a:rPr>
                                    <m:t>𝑟</m:t>
                                  </m:r>
                                </m:e>
                                <m:sub>
                                  <m:r>
                                    <a:rPr lang="en-US" i="1" dirty="0" smtClean="0">
                                      <a:solidFill>
                                        <a:schemeClr val="tx1"/>
                                      </a:solidFill>
                                      <a:latin typeface="Cambria Math" panose="02040503050406030204" pitchFamily="18" charset="0"/>
                                      <a:cs typeface="Arial" panose="020B0604020202020204" pitchFamily="34" charset="0"/>
                                    </a:rPr>
                                    <m:t>3</m:t>
                                  </m:r>
                                </m:sub>
                              </m:sSub>
                              <m:r>
                                <a:rPr lang="en-US" i="1" dirty="0" smtClean="0">
                                  <a:solidFill>
                                    <a:schemeClr val="tx1"/>
                                  </a:solidFill>
                                  <a:latin typeface="Cambria Math" panose="02040503050406030204" pitchFamily="18" charset="0"/>
                                  <a:cs typeface="Arial" panose="020B0604020202020204" pitchFamily="34" charset="0"/>
                                </a:rPr>
                                <m:t>,</m:t>
                              </m:r>
                              <m:r>
                                <a:rPr lang="en-US" i="1" baseline="0" dirty="0" smtClean="0">
                                  <a:solidFill>
                                    <a:schemeClr val="tx1"/>
                                  </a:solidFill>
                                  <a:latin typeface="Cambria Math" panose="02040503050406030204" pitchFamily="18" charset="0"/>
                                  <a:cs typeface="Arial" panose="020B0604020202020204" pitchFamily="34" charset="0"/>
                                </a:rPr>
                                <m:t> </m:t>
                              </m:r>
                              <m:sSub>
                                <m:sSubPr>
                                  <m:ctrlPr>
                                    <a:rPr lang="en-US" i="1" baseline="0" dirty="0" smtClean="0">
                                      <a:solidFill>
                                        <a:schemeClr val="tx1"/>
                                      </a:solidFill>
                                      <a:latin typeface="Cambria Math" panose="02040503050406030204" pitchFamily="18" charset="0"/>
                                      <a:cs typeface="Arial" panose="020B0604020202020204" pitchFamily="34" charset="0"/>
                                    </a:rPr>
                                  </m:ctrlPr>
                                </m:sSubPr>
                                <m:e>
                                  <m:r>
                                    <a:rPr lang="en-US" i="1" baseline="0" dirty="0" smtClean="0">
                                      <a:solidFill>
                                        <a:schemeClr val="tx1"/>
                                      </a:solidFill>
                                      <a:latin typeface="Cambria Math" panose="02040503050406030204" pitchFamily="18" charset="0"/>
                                      <a:cs typeface="Arial" panose="020B0604020202020204" pitchFamily="34" charset="0"/>
                                    </a:rPr>
                                    <m:t>𝑤</m:t>
                                  </m:r>
                                </m:e>
                                <m:sub>
                                  <m:r>
                                    <a:rPr lang="en-US" b="0" i="1" baseline="0" dirty="0" smtClean="0">
                                      <a:solidFill>
                                        <a:schemeClr val="tx1"/>
                                      </a:solidFill>
                                      <a:latin typeface="Cambria Math" panose="02040503050406030204" pitchFamily="18" charset="0"/>
                                      <a:cs typeface="Arial" panose="020B0604020202020204" pitchFamily="34" charset="0"/>
                                    </a:rPr>
                                    <m:t>2</m:t>
                                  </m:r>
                                </m:sub>
                              </m:sSub>
                              <m:r>
                                <a:rPr lang="en-US" i="1" baseline="0" dirty="0" smtClean="0">
                                  <a:solidFill>
                                    <a:schemeClr val="tx1"/>
                                  </a:solidFill>
                                  <a:latin typeface="Cambria Math" panose="02040503050406030204" pitchFamily="18" charset="0"/>
                                  <a:cs typeface="Arial" panose="020B0604020202020204" pitchFamily="34" charset="0"/>
                                </a:rPr>
                                <m:t>,</m:t>
                              </m:r>
                            </m:oMath>
                          </a14:m>
                          <a:r>
                            <a:rPr lang="en-US" baseline="0" dirty="0">
                              <a:solidFill>
                                <a:schemeClr val="tx1"/>
                              </a:solidFill>
                              <a:latin typeface="Arial" panose="020B0604020202020204" pitchFamily="34" charset="0"/>
                              <a:cs typeface="Arial" panose="020B0604020202020204" pitchFamily="34" charset="0"/>
                            </a:rPr>
                            <a:t> 9:08</a:t>
                          </a:r>
                          <a:r>
                            <a:rPr lang="en-US" dirty="0">
                              <a:solidFill>
                                <a:schemeClr val="tx1"/>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9</m:t>
                                </m:r>
                              </m:oMath>
                            </m:oMathPara>
                          </a14:m>
                          <a:endParaRPr lang="en-US"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0</m:t>
                                </m:r>
                              </m:oMath>
                            </m:oMathPara>
                          </a14:m>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99645473"/>
                      </a:ext>
                    </a:extLst>
                  </a:tr>
                </a:tbl>
              </a:graphicData>
            </a:graphic>
          </p:graphicFrame>
        </mc:Choice>
        <mc:Fallback xmlns="">
          <p:graphicFrame>
            <p:nvGraphicFramePr>
              <p:cNvPr id="2" name="Table 3">
                <a:extLst>
                  <a:ext uri="{FF2B5EF4-FFF2-40B4-BE49-F238E27FC236}">
                    <a16:creationId xmlns:a16="http://schemas.microsoft.com/office/drawing/2014/main" id="{EFD63ACA-921B-3C45-A77E-104DB78A8A3D}"/>
                  </a:ext>
                </a:extLst>
              </p:cNvPr>
              <p:cNvGraphicFramePr>
                <a:graphicFrameLocks noGrp="1"/>
              </p:cNvGraphicFramePr>
              <p:nvPr>
                <p:extLst>
                  <p:ext uri="{D42A27DB-BD31-4B8C-83A1-F6EECF244321}">
                    <p14:modId xmlns:p14="http://schemas.microsoft.com/office/powerpoint/2010/main" val="3249552612"/>
                  </p:ext>
                </p:extLst>
              </p:nvPr>
            </p:nvGraphicFramePr>
            <p:xfrm>
              <a:off x="114909" y="2685152"/>
              <a:ext cx="8640000" cy="3657600"/>
            </p:xfrm>
            <a:graphic>
              <a:graphicData uri="http://schemas.openxmlformats.org/drawingml/2006/table">
                <a:tbl>
                  <a:tblPr firstRow="1" bandRow="1">
                    <a:tableStyleId>{21E4AEA4-8DFA-4A89-87EB-49C32662AFE0}</a:tableStyleId>
                  </a:tblPr>
                  <a:tblGrid>
                    <a:gridCol w="720000">
                      <a:extLst>
                        <a:ext uri="{9D8B030D-6E8A-4147-A177-3AD203B41FA5}">
                          <a16:colId xmlns:a16="http://schemas.microsoft.com/office/drawing/2014/main" val="1608726037"/>
                        </a:ext>
                      </a:extLst>
                    </a:gridCol>
                    <a:gridCol w="1440000">
                      <a:extLst>
                        <a:ext uri="{9D8B030D-6E8A-4147-A177-3AD203B41FA5}">
                          <a16:colId xmlns:a16="http://schemas.microsoft.com/office/drawing/2014/main" val="3927143662"/>
                        </a:ext>
                      </a:extLst>
                    </a:gridCol>
                    <a:gridCol w="720000">
                      <a:extLst>
                        <a:ext uri="{9D8B030D-6E8A-4147-A177-3AD203B41FA5}">
                          <a16:colId xmlns:a16="http://schemas.microsoft.com/office/drawing/2014/main" val="3027590832"/>
                        </a:ext>
                      </a:extLst>
                    </a:gridCol>
                    <a:gridCol w="720000">
                      <a:extLst>
                        <a:ext uri="{9D8B030D-6E8A-4147-A177-3AD203B41FA5}">
                          <a16:colId xmlns:a16="http://schemas.microsoft.com/office/drawing/2014/main" val="3851270506"/>
                        </a:ext>
                      </a:extLst>
                    </a:gridCol>
                    <a:gridCol w="3600000">
                      <a:extLst>
                        <a:ext uri="{9D8B030D-6E8A-4147-A177-3AD203B41FA5}">
                          <a16:colId xmlns:a16="http://schemas.microsoft.com/office/drawing/2014/main" val="2751097812"/>
                        </a:ext>
                      </a:extLst>
                    </a:gridCol>
                    <a:gridCol w="720000">
                      <a:extLst>
                        <a:ext uri="{9D8B030D-6E8A-4147-A177-3AD203B41FA5}">
                          <a16:colId xmlns:a16="http://schemas.microsoft.com/office/drawing/2014/main" val="2761531816"/>
                        </a:ext>
                      </a:extLst>
                    </a:gridCol>
                    <a:gridCol w="720000">
                      <a:extLst>
                        <a:ext uri="{9D8B030D-6E8A-4147-A177-3AD203B41FA5}">
                          <a16:colId xmlns:a16="http://schemas.microsoft.com/office/drawing/2014/main" val="1255759336"/>
                        </a:ext>
                      </a:extLst>
                    </a:gridCol>
                  </a:tblGrid>
                  <a:tr h="365760">
                    <a:tc>
                      <a:txBody>
                        <a:bodyPr/>
                        <a:lstStyle/>
                        <a:p>
                          <a:endParaRPr lang="en-US"/>
                        </a:p>
                      </a:txBody>
                      <a:tcPr>
                        <a:blipFill>
                          <a:blip r:embed="rId3"/>
                          <a:stretch>
                            <a:fillRect l="-1754" t="-6897" r="-1098246" b="-924138"/>
                          </a:stretch>
                        </a:blipFill>
                      </a:tcPr>
                    </a:tc>
                    <a:tc>
                      <a:txBody>
                        <a:bodyPr/>
                        <a:lstStyle/>
                        <a:p>
                          <a:endParaRPr lang="en-US"/>
                        </a:p>
                      </a:txBody>
                      <a:tcPr>
                        <a:blipFill>
                          <a:blip r:embed="rId3"/>
                          <a:stretch>
                            <a:fillRect l="-51327" t="-6897" r="-453982" b="-924138"/>
                          </a:stretch>
                        </a:blipFill>
                      </a:tcPr>
                    </a:tc>
                    <a:tc>
                      <a:txBody>
                        <a:bodyPr/>
                        <a:lstStyle/>
                        <a:p>
                          <a:endParaRPr lang="en-US"/>
                        </a:p>
                      </a:txBody>
                      <a:tcPr>
                        <a:blipFill>
                          <a:blip r:embed="rId3"/>
                          <a:stretch>
                            <a:fillRect l="-300000" t="-6897" r="-800000" b="-924138"/>
                          </a:stretch>
                        </a:blipFill>
                      </a:tcPr>
                    </a:tc>
                    <a:tc gridSpan="2">
                      <a:txBody>
                        <a:bodyPr/>
                        <a:lstStyle/>
                        <a:p>
                          <a:endParaRPr lang="en-US"/>
                        </a:p>
                      </a:txBody>
                      <a:tcPr>
                        <a:blipFill>
                          <a:blip r:embed="rId3"/>
                          <a:stretch>
                            <a:fillRect l="-66862" t="-6897" r="-33724" b="-924138"/>
                          </a:stretch>
                        </a:blipFill>
                      </a:tcP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endParaRPr lang="en-US"/>
                        </a:p>
                      </a:txBody>
                      <a:tcPr>
                        <a:blipFill>
                          <a:blip r:embed="rId3"/>
                          <a:stretch>
                            <a:fillRect l="-1016071" t="-6897" r="-105357" b="-924138"/>
                          </a:stretch>
                        </a:blipFill>
                      </a:tcPr>
                    </a:tc>
                    <a:tc>
                      <a:txBody>
                        <a:bodyPr/>
                        <a:lstStyle/>
                        <a:p>
                          <a:endParaRPr lang="en-US"/>
                        </a:p>
                      </a:txBody>
                      <a:tcPr>
                        <a:blipFill>
                          <a:blip r:embed="rId3"/>
                          <a:stretch>
                            <a:fillRect l="-1096491" t="-6897" r="-3509" b="-924138"/>
                          </a:stretch>
                        </a:blipFill>
                      </a:tcPr>
                    </a:tc>
                    <a:extLst>
                      <a:ext uri="{0D108BD9-81ED-4DB2-BD59-A6C34878D82A}">
                        <a16:rowId xmlns:a16="http://schemas.microsoft.com/office/drawing/2014/main" val="3017520593"/>
                      </a:ext>
                    </a:extLst>
                  </a:tr>
                  <a:tr h="365760">
                    <a:tc>
                      <a:txBody>
                        <a:bodyPr/>
                        <a:lstStyle/>
                        <a:p>
                          <a:endParaRPr lang="en-US"/>
                        </a:p>
                      </a:txBody>
                      <a:tcPr>
                        <a:blipFill>
                          <a:blip r:embed="rId3"/>
                          <a:stretch>
                            <a:fillRect l="-1754" t="-106897" r="-1098246" b="-824138"/>
                          </a:stretch>
                        </a:blipFill>
                      </a:tcPr>
                    </a:tc>
                    <a:tc>
                      <a:txBody>
                        <a:bodyPr/>
                        <a:lstStyle/>
                        <a:p>
                          <a:endParaRPr lang="en-US"/>
                        </a:p>
                      </a:txBody>
                      <a:tcPr>
                        <a:blipFill>
                          <a:blip r:embed="rId3"/>
                          <a:stretch>
                            <a:fillRect l="-51327" t="-106897" r="-453982" b="-824138"/>
                          </a:stretch>
                        </a:blipFill>
                      </a:tcPr>
                    </a:tc>
                    <a:tc>
                      <a:txBody>
                        <a:bodyPr/>
                        <a:lstStyle/>
                        <a:p>
                          <a:endParaRPr lang="en-US"/>
                        </a:p>
                      </a:txBody>
                      <a:tcPr anchor="ctr">
                        <a:blipFill>
                          <a:blip r:embed="rId3"/>
                          <a:stretch>
                            <a:fillRect l="-300000" t="-106897" r="-800000" b="-824138"/>
                          </a:stretch>
                        </a:blipFill>
                      </a:tcPr>
                    </a:tc>
                    <a:tc>
                      <a:txBody>
                        <a:bodyPr/>
                        <a:lstStyle/>
                        <a:p>
                          <a:endParaRPr lang="en-US"/>
                        </a:p>
                      </a:txBody>
                      <a:tcPr>
                        <a:blipFill>
                          <a:blip r:embed="rId3"/>
                          <a:stretch>
                            <a:fillRect l="-400000" t="-106897" r="-700000" b="-8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106897" r="-105357" b="-824138"/>
                          </a:stretch>
                        </a:blipFill>
                      </a:tcPr>
                    </a:tc>
                    <a:tc>
                      <a:txBody>
                        <a:bodyPr/>
                        <a:lstStyle/>
                        <a:p>
                          <a:endParaRPr lang="en-US"/>
                        </a:p>
                      </a:txBody>
                      <a:tcPr anchor="ctr">
                        <a:blipFill>
                          <a:blip r:embed="rId3"/>
                          <a:stretch>
                            <a:fillRect l="-1096491" t="-106897" r="-3509" b="-824138"/>
                          </a:stretch>
                        </a:blipFill>
                      </a:tcPr>
                    </a:tc>
                    <a:extLst>
                      <a:ext uri="{0D108BD9-81ED-4DB2-BD59-A6C34878D82A}">
                        <a16:rowId xmlns:a16="http://schemas.microsoft.com/office/drawing/2014/main" val="3411577267"/>
                      </a:ext>
                    </a:extLst>
                  </a:tr>
                  <a:tr h="365760">
                    <a:tc>
                      <a:txBody>
                        <a:bodyPr/>
                        <a:lstStyle/>
                        <a:p>
                          <a:endParaRPr lang="en-US"/>
                        </a:p>
                      </a:txBody>
                      <a:tcPr>
                        <a:blipFill>
                          <a:blip r:embed="rId3"/>
                          <a:stretch>
                            <a:fillRect l="-1754" t="-206897" r="-1098246" b="-724138"/>
                          </a:stretch>
                        </a:blipFill>
                      </a:tcPr>
                    </a:tc>
                    <a:tc>
                      <a:txBody>
                        <a:bodyPr/>
                        <a:lstStyle/>
                        <a:p>
                          <a:endParaRPr lang="en-US"/>
                        </a:p>
                      </a:txBody>
                      <a:tcPr>
                        <a:blipFill>
                          <a:blip r:embed="rId3"/>
                          <a:stretch>
                            <a:fillRect l="-51327" t="-206897" r="-453982" b="-724138"/>
                          </a:stretch>
                        </a:blipFill>
                      </a:tcPr>
                    </a:tc>
                    <a:tc>
                      <a:txBody>
                        <a:bodyPr/>
                        <a:lstStyle/>
                        <a:p>
                          <a:endParaRPr lang="en-US"/>
                        </a:p>
                      </a:txBody>
                      <a:tcPr anchor="ctr">
                        <a:blipFill>
                          <a:blip r:embed="rId3"/>
                          <a:stretch>
                            <a:fillRect l="-300000" t="-206897" r="-800000" b="-724138"/>
                          </a:stretch>
                        </a:blipFill>
                      </a:tcPr>
                    </a:tc>
                    <a:tc>
                      <a:txBody>
                        <a:bodyPr/>
                        <a:lstStyle/>
                        <a:p>
                          <a:endParaRPr lang="en-US"/>
                        </a:p>
                      </a:txBody>
                      <a:tcPr>
                        <a:blipFill>
                          <a:blip r:embed="rId3"/>
                          <a:stretch>
                            <a:fillRect l="-400000" t="-206897" r="-700000" b="-7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206897" r="-105357" b="-724138"/>
                          </a:stretch>
                        </a:blipFill>
                      </a:tcPr>
                    </a:tc>
                    <a:tc>
                      <a:txBody>
                        <a:bodyPr/>
                        <a:lstStyle/>
                        <a:p>
                          <a:endParaRPr lang="en-US"/>
                        </a:p>
                      </a:txBody>
                      <a:tcPr anchor="ctr">
                        <a:blipFill>
                          <a:blip r:embed="rId3"/>
                          <a:stretch>
                            <a:fillRect l="-1096491" t="-206897" r="-3509" b="-724138"/>
                          </a:stretch>
                        </a:blipFill>
                      </a:tcPr>
                    </a:tc>
                    <a:extLst>
                      <a:ext uri="{0D108BD9-81ED-4DB2-BD59-A6C34878D82A}">
                        <a16:rowId xmlns:a16="http://schemas.microsoft.com/office/drawing/2014/main" val="490110457"/>
                      </a:ext>
                    </a:extLst>
                  </a:tr>
                  <a:tr h="365760">
                    <a:tc>
                      <a:txBody>
                        <a:bodyPr/>
                        <a:lstStyle/>
                        <a:p>
                          <a:endParaRPr lang="en-US"/>
                        </a:p>
                      </a:txBody>
                      <a:tcPr>
                        <a:blipFill>
                          <a:blip r:embed="rId3"/>
                          <a:stretch>
                            <a:fillRect l="-1754" t="-306897" r="-1098246" b="-624138"/>
                          </a:stretch>
                        </a:blipFill>
                      </a:tcPr>
                    </a:tc>
                    <a:tc>
                      <a:txBody>
                        <a:bodyPr/>
                        <a:lstStyle/>
                        <a:p>
                          <a:endParaRPr lang="en-US"/>
                        </a:p>
                      </a:txBody>
                      <a:tcPr>
                        <a:blipFill>
                          <a:blip r:embed="rId3"/>
                          <a:stretch>
                            <a:fillRect l="-51327" t="-306897" r="-453982" b="-624138"/>
                          </a:stretch>
                        </a:blipFill>
                      </a:tcPr>
                    </a:tc>
                    <a:tc>
                      <a:txBody>
                        <a:bodyPr/>
                        <a:lstStyle/>
                        <a:p>
                          <a:endParaRPr lang="en-US"/>
                        </a:p>
                      </a:txBody>
                      <a:tcPr anchor="ctr">
                        <a:blipFill>
                          <a:blip r:embed="rId3"/>
                          <a:stretch>
                            <a:fillRect l="-300000" t="-306897" r="-800000" b="-624138"/>
                          </a:stretch>
                        </a:blipFill>
                      </a:tcPr>
                    </a:tc>
                    <a:tc>
                      <a:txBody>
                        <a:bodyPr/>
                        <a:lstStyle/>
                        <a:p>
                          <a:endParaRPr lang="en-US"/>
                        </a:p>
                      </a:txBody>
                      <a:tcPr>
                        <a:blipFill>
                          <a:blip r:embed="rId3"/>
                          <a:stretch>
                            <a:fillRect l="-400000" t="-306897" r="-700000" b="-6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306897" r="-105357" b="-624138"/>
                          </a:stretch>
                        </a:blipFill>
                      </a:tcPr>
                    </a:tc>
                    <a:tc>
                      <a:txBody>
                        <a:bodyPr/>
                        <a:lstStyle/>
                        <a:p>
                          <a:endParaRPr lang="en-US"/>
                        </a:p>
                      </a:txBody>
                      <a:tcPr anchor="ctr">
                        <a:blipFill>
                          <a:blip r:embed="rId3"/>
                          <a:stretch>
                            <a:fillRect l="-1096491" t="-306897" r="-3509" b="-624138"/>
                          </a:stretch>
                        </a:blipFill>
                      </a:tcPr>
                    </a:tc>
                    <a:extLst>
                      <a:ext uri="{0D108BD9-81ED-4DB2-BD59-A6C34878D82A}">
                        <a16:rowId xmlns:a16="http://schemas.microsoft.com/office/drawing/2014/main" val="1535653207"/>
                      </a:ext>
                    </a:extLst>
                  </a:tr>
                  <a:tr h="365760">
                    <a:tc>
                      <a:txBody>
                        <a:bodyPr/>
                        <a:lstStyle/>
                        <a:p>
                          <a:endParaRPr lang="en-US"/>
                        </a:p>
                      </a:txBody>
                      <a:tcPr>
                        <a:blipFill>
                          <a:blip r:embed="rId3"/>
                          <a:stretch>
                            <a:fillRect l="-1754" t="-406897" r="-1098246" b="-524138"/>
                          </a:stretch>
                        </a:blipFill>
                      </a:tcPr>
                    </a:tc>
                    <a:tc>
                      <a:txBody>
                        <a:bodyPr/>
                        <a:lstStyle/>
                        <a:p>
                          <a:endParaRPr lang="en-US"/>
                        </a:p>
                      </a:txBody>
                      <a:tcPr>
                        <a:blipFill>
                          <a:blip r:embed="rId3"/>
                          <a:stretch>
                            <a:fillRect l="-51327" t="-406897" r="-453982" b="-524138"/>
                          </a:stretch>
                        </a:blipFill>
                      </a:tcPr>
                    </a:tc>
                    <a:tc>
                      <a:txBody>
                        <a:bodyPr/>
                        <a:lstStyle/>
                        <a:p>
                          <a:endParaRPr lang="en-US"/>
                        </a:p>
                      </a:txBody>
                      <a:tcPr anchor="ctr">
                        <a:blipFill>
                          <a:blip r:embed="rId3"/>
                          <a:stretch>
                            <a:fillRect l="-300000" t="-406897" r="-800000" b="-524138"/>
                          </a:stretch>
                        </a:blipFill>
                      </a:tcPr>
                    </a:tc>
                    <a:tc>
                      <a:txBody>
                        <a:bodyPr/>
                        <a:lstStyle/>
                        <a:p>
                          <a:endParaRPr lang="en-US"/>
                        </a:p>
                      </a:txBody>
                      <a:tcPr>
                        <a:blipFill>
                          <a:blip r:embed="rId3"/>
                          <a:stretch>
                            <a:fillRect l="-400000" t="-406897" r="-700000" b="-524138"/>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406897" r="-105357" b="-524138"/>
                          </a:stretch>
                        </a:blipFill>
                      </a:tcPr>
                    </a:tc>
                    <a:tc>
                      <a:txBody>
                        <a:bodyPr/>
                        <a:lstStyle/>
                        <a:p>
                          <a:endParaRPr lang="en-US"/>
                        </a:p>
                      </a:txBody>
                      <a:tcPr anchor="ctr">
                        <a:blipFill>
                          <a:blip r:embed="rId3"/>
                          <a:stretch>
                            <a:fillRect l="-1096491" t="-406897" r="-3509" b="-524138"/>
                          </a:stretch>
                        </a:blipFill>
                      </a:tcPr>
                    </a:tc>
                    <a:extLst>
                      <a:ext uri="{0D108BD9-81ED-4DB2-BD59-A6C34878D82A}">
                        <a16:rowId xmlns:a16="http://schemas.microsoft.com/office/drawing/2014/main" val="1069687286"/>
                      </a:ext>
                    </a:extLst>
                  </a:tr>
                  <a:tr h="365760">
                    <a:tc>
                      <a:txBody>
                        <a:bodyPr/>
                        <a:lstStyle/>
                        <a:p>
                          <a:endParaRPr lang="en-US"/>
                        </a:p>
                      </a:txBody>
                      <a:tcPr>
                        <a:blipFill>
                          <a:blip r:embed="rId3"/>
                          <a:stretch>
                            <a:fillRect l="-1754" t="-525000" r="-1098246" b="-442857"/>
                          </a:stretch>
                        </a:blipFill>
                      </a:tcPr>
                    </a:tc>
                    <a:tc>
                      <a:txBody>
                        <a:bodyPr/>
                        <a:lstStyle/>
                        <a:p>
                          <a:endParaRPr lang="en-US"/>
                        </a:p>
                      </a:txBody>
                      <a:tcPr anchor="ctr">
                        <a:blipFill>
                          <a:blip r:embed="rId3"/>
                          <a:stretch>
                            <a:fillRect l="-51327" t="-525000" r="-453982" b="-442857"/>
                          </a:stretch>
                        </a:blipFill>
                      </a:tcPr>
                    </a:tc>
                    <a:tc>
                      <a:txBody>
                        <a:bodyPr/>
                        <a:lstStyle/>
                        <a:p>
                          <a:endParaRPr lang="en-US"/>
                        </a:p>
                      </a:txBody>
                      <a:tcPr anchor="ctr">
                        <a:blipFill>
                          <a:blip r:embed="rId3"/>
                          <a:stretch>
                            <a:fillRect l="-300000" t="-525000" r="-800000" b="-442857"/>
                          </a:stretch>
                        </a:blipFill>
                      </a:tcPr>
                    </a:tc>
                    <a:tc>
                      <a:txBody>
                        <a:bodyPr/>
                        <a:lstStyle/>
                        <a:p>
                          <a:endParaRPr lang="en-US"/>
                        </a:p>
                      </a:txBody>
                      <a:tcPr>
                        <a:blipFill>
                          <a:blip r:embed="rId3"/>
                          <a:stretch>
                            <a:fillRect l="-400000" t="-525000" r="-700000" b="-442857"/>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525000" r="-105357" b="-442857"/>
                          </a:stretch>
                        </a:blipFill>
                      </a:tcPr>
                    </a:tc>
                    <a:tc>
                      <a:txBody>
                        <a:bodyPr/>
                        <a:lstStyle/>
                        <a:p>
                          <a:endParaRPr lang="en-US"/>
                        </a:p>
                      </a:txBody>
                      <a:tcPr anchor="ctr">
                        <a:blipFill>
                          <a:blip r:embed="rId3"/>
                          <a:stretch>
                            <a:fillRect l="-1096491" t="-525000" r="-3509" b="-442857"/>
                          </a:stretch>
                        </a:blipFill>
                      </a:tcPr>
                    </a:tc>
                    <a:extLst>
                      <a:ext uri="{0D108BD9-81ED-4DB2-BD59-A6C34878D82A}">
                        <a16:rowId xmlns:a16="http://schemas.microsoft.com/office/drawing/2014/main" val="2334833445"/>
                      </a:ext>
                    </a:extLst>
                  </a:tr>
                  <a:tr h="365760">
                    <a:tc>
                      <a:txBody>
                        <a:bodyPr/>
                        <a:lstStyle/>
                        <a:p>
                          <a:endParaRPr lang="en-US"/>
                        </a:p>
                      </a:txBody>
                      <a:tcPr>
                        <a:blipFill>
                          <a:blip r:embed="rId3"/>
                          <a:stretch>
                            <a:fillRect l="-1754" t="-603448" r="-1098246" b="-327586"/>
                          </a:stretch>
                        </a:blipFill>
                      </a:tcPr>
                    </a:tc>
                    <a:tc>
                      <a:txBody>
                        <a:bodyPr/>
                        <a:lstStyle/>
                        <a:p>
                          <a:endParaRPr lang="en-US"/>
                        </a:p>
                      </a:txBody>
                      <a:tcPr anchor="ctr">
                        <a:blipFill>
                          <a:blip r:embed="rId3"/>
                          <a:stretch>
                            <a:fillRect l="-51327" t="-603448" r="-453982" b="-327586"/>
                          </a:stretch>
                        </a:blipFill>
                      </a:tcPr>
                    </a:tc>
                    <a:tc>
                      <a:txBody>
                        <a:bodyPr/>
                        <a:lstStyle/>
                        <a:p>
                          <a:endParaRPr lang="en-US"/>
                        </a:p>
                      </a:txBody>
                      <a:tcPr anchor="ctr">
                        <a:blipFill>
                          <a:blip r:embed="rId3"/>
                          <a:stretch>
                            <a:fillRect l="-300000" t="-603448" r="-800000" b="-327586"/>
                          </a:stretch>
                        </a:blipFill>
                      </a:tcPr>
                    </a:tc>
                    <a:tc>
                      <a:txBody>
                        <a:bodyPr/>
                        <a:lstStyle/>
                        <a:p>
                          <a:endParaRPr lang="en-US"/>
                        </a:p>
                      </a:txBody>
                      <a:tcPr>
                        <a:blipFill>
                          <a:blip r:embed="rId3"/>
                          <a:stretch>
                            <a:fillRect l="-400000" t="-603448" r="-700000" b="-327586"/>
                          </a:stretch>
                        </a:blipFill>
                      </a:tcPr>
                    </a:tc>
                    <a:tc>
                      <a:txBody>
                        <a:bodyPr/>
                        <a:lstStyle/>
                        <a:p>
                          <a:endParaRPr lang="en-US"/>
                        </a:p>
                      </a:txBody>
                      <a:tcPr anchor="ctr">
                        <a:blipFill>
                          <a:blip r:embed="rId3"/>
                          <a:stretch>
                            <a:fillRect l="-100352" t="-603448" r="-40493" b="-327586"/>
                          </a:stretch>
                        </a:blipFill>
                      </a:tcPr>
                    </a:tc>
                    <a:tc>
                      <a:txBody>
                        <a:bodyPr/>
                        <a:lstStyle/>
                        <a:p>
                          <a:endParaRPr lang="en-US"/>
                        </a:p>
                      </a:txBody>
                      <a:tcPr anchor="ctr">
                        <a:blipFill>
                          <a:blip r:embed="rId3"/>
                          <a:stretch>
                            <a:fillRect l="-1016071" t="-603448" r="-105357" b="-327586"/>
                          </a:stretch>
                        </a:blipFill>
                      </a:tcPr>
                    </a:tc>
                    <a:tc>
                      <a:txBody>
                        <a:bodyPr/>
                        <a:lstStyle/>
                        <a:p>
                          <a:endParaRPr lang="en-US"/>
                        </a:p>
                      </a:txBody>
                      <a:tcPr anchor="ctr">
                        <a:blipFill>
                          <a:blip r:embed="rId3"/>
                          <a:stretch>
                            <a:fillRect l="-1096491" t="-603448" r="-3509" b="-327586"/>
                          </a:stretch>
                        </a:blipFill>
                      </a:tcPr>
                    </a:tc>
                    <a:extLst>
                      <a:ext uri="{0D108BD9-81ED-4DB2-BD59-A6C34878D82A}">
                        <a16:rowId xmlns:a16="http://schemas.microsoft.com/office/drawing/2014/main" val="2314425089"/>
                      </a:ext>
                    </a:extLst>
                  </a:tr>
                  <a:tr h="365760">
                    <a:tc>
                      <a:txBody>
                        <a:bodyPr/>
                        <a:lstStyle/>
                        <a:p>
                          <a:endParaRPr lang="en-US"/>
                        </a:p>
                      </a:txBody>
                      <a:tcPr>
                        <a:blipFill>
                          <a:blip r:embed="rId3"/>
                          <a:stretch>
                            <a:fillRect l="-1754" t="-703448" r="-1098246" b="-227586"/>
                          </a:stretch>
                        </a:blipFill>
                      </a:tcPr>
                    </a:tc>
                    <a:tc>
                      <a:txBody>
                        <a:bodyPr/>
                        <a:lstStyle/>
                        <a:p>
                          <a:endParaRPr lang="en-US"/>
                        </a:p>
                      </a:txBody>
                      <a:tcPr anchor="ctr">
                        <a:blipFill>
                          <a:blip r:embed="rId3"/>
                          <a:stretch>
                            <a:fillRect l="-51327" t="-703448" r="-453982" b="-227586"/>
                          </a:stretch>
                        </a:blipFill>
                      </a:tcPr>
                    </a:tc>
                    <a:tc>
                      <a:txBody>
                        <a:bodyPr/>
                        <a:lstStyle/>
                        <a:p>
                          <a:endParaRPr lang="en-US"/>
                        </a:p>
                      </a:txBody>
                      <a:tcPr anchor="ctr">
                        <a:blipFill>
                          <a:blip r:embed="rId3"/>
                          <a:stretch>
                            <a:fillRect l="-300000" t="-703448" r="-800000" b="-227586"/>
                          </a:stretch>
                        </a:blipFill>
                      </a:tcPr>
                    </a:tc>
                    <a:tc>
                      <a:txBody>
                        <a:bodyPr/>
                        <a:lstStyle/>
                        <a:p>
                          <a:endParaRPr lang="en-US"/>
                        </a:p>
                      </a:txBody>
                      <a:tcPr>
                        <a:blipFill>
                          <a:blip r:embed="rId3"/>
                          <a:stretch>
                            <a:fillRect l="-400000" t="-703448" r="-700000" b="-2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703448" r="-105357" b="-227586"/>
                          </a:stretch>
                        </a:blipFill>
                      </a:tcPr>
                    </a:tc>
                    <a:tc>
                      <a:txBody>
                        <a:bodyPr/>
                        <a:lstStyle/>
                        <a:p>
                          <a:endParaRPr lang="en-US"/>
                        </a:p>
                      </a:txBody>
                      <a:tcPr anchor="ctr">
                        <a:blipFill>
                          <a:blip r:embed="rId3"/>
                          <a:stretch>
                            <a:fillRect l="-1096491" t="-703448" r="-3509" b="-227586"/>
                          </a:stretch>
                        </a:blipFill>
                      </a:tcPr>
                    </a:tc>
                    <a:extLst>
                      <a:ext uri="{0D108BD9-81ED-4DB2-BD59-A6C34878D82A}">
                        <a16:rowId xmlns:a16="http://schemas.microsoft.com/office/drawing/2014/main" val="3685211114"/>
                      </a:ext>
                    </a:extLst>
                  </a:tr>
                  <a:tr h="365760">
                    <a:tc>
                      <a:txBody>
                        <a:bodyPr/>
                        <a:lstStyle/>
                        <a:p>
                          <a:endParaRPr lang="en-US"/>
                        </a:p>
                      </a:txBody>
                      <a:tcPr>
                        <a:blipFill>
                          <a:blip r:embed="rId3"/>
                          <a:stretch>
                            <a:fillRect l="-1754" t="-803448" r="-1098246" b="-127586"/>
                          </a:stretch>
                        </a:blipFill>
                      </a:tcPr>
                    </a:tc>
                    <a:tc>
                      <a:txBody>
                        <a:bodyPr/>
                        <a:lstStyle/>
                        <a:p>
                          <a:endParaRPr lang="en-US"/>
                        </a:p>
                      </a:txBody>
                      <a:tcPr anchor="ctr">
                        <a:blipFill>
                          <a:blip r:embed="rId3"/>
                          <a:stretch>
                            <a:fillRect l="-51327" t="-803448" r="-453982" b="-127586"/>
                          </a:stretch>
                        </a:blipFill>
                      </a:tcPr>
                    </a:tc>
                    <a:tc>
                      <a:txBody>
                        <a:bodyPr/>
                        <a:lstStyle/>
                        <a:p>
                          <a:endParaRPr lang="en-US"/>
                        </a:p>
                      </a:txBody>
                      <a:tcPr anchor="ctr">
                        <a:blipFill>
                          <a:blip r:embed="rId3"/>
                          <a:stretch>
                            <a:fillRect l="-300000" t="-803448" r="-800000" b="-127586"/>
                          </a:stretch>
                        </a:blipFill>
                      </a:tcPr>
                    </a:tc>
                    <a:tc>
                      <a:txBody>
                        <a:bodyPr/>
                        <a:lstStyle/>
                        <a:p>
                          <a:endParaRPr lang="en-US"/>
                        </a:p>
                      </a:txBody>
                      <a:tcPr>
                        <a:blipFill>
                          <a:blip r:embed="rId3"/>
                          <a:stretch>
                            <a:fillRect l="-400000" t="-803448" r="-700000" b="-127586"/>
                          </a:stretch>
                        </a:blipFill>
                      </a:tcPr>
                    </a:tc>
                    <a:tc>
                      <a:txBody>
                        <a:bodyPr/>
                        <a:lstStyle/>
                        <a:p>
                          <a:pPr algn="ctr"/>
                          <a:r>
                            <a:rPr lang="en-US" dirty="0">
                              <a:latin typeface="Arial" panose="020B0604020202020204" pitchFamily="34" charset="0"/>
                              <a:cs typeface="Arial" panose="020B0604020202020204" pitchFamily="34" charset="0"/>
                            </a:rPr>
                            <a:t>wait</a:t>
                          </a:r>
                        </a:p>
                      </a:txBody>
                      <a:tcPr anchor="ctr"/>
                    </a:tc>
                    <a:tc>
                      <a:txBody>
                        <a:bodyPr/>
                        <a:lstStyle/>
                        <a:p>
                          <a:endParaRPr lang="en-US"/>
                        </a:p>
                      </a:txBody>
                      <a:tcPr anchor="ctr">
                        <a:blipFill>
                          <a:blip r:embed="rId3"/>
                          <a:stretch>
                            <a:fillRect l="-1016071" t="-803448" r="-105357" b="-127586"/>
                          </a:stretch>
                        </a:blipFill>
                      </a:tcPr>
                    </a:tc>
                    <a:tc>
                      <a:txBody>
                        <a:bodyPr/>
                        <a:lstStyle/>
                        <a:p>
                          <a:endParaRPr lang="en-US"/>
                        </a:p>
                      </a:txBody>
                      <a:tcPr anchor="ctr">
                        <a:blipFill>
                          <a:blip r:embed="rId3"/>
                          <a:stretch>
                            <a:fillRect l="-1096491" t="-803448" r="-3509" b="-127586"/>
                          </a:stretch>
                        </a:blipFill>
                      </a:tcPr>
                    </a:tc>
                    <a:extLst>
                      <a:ext uri="{0D108BD9-81ED-4DB2-BD59-A6C34878D82A}">
                        <a16:rowId xmlns:a16="http://schemas.microsoft.com/office/drawing/2014/main" val="4119392881"/>
                      </a:ext>
                    </a:extLst>
                  </a:tr>
                  <a:tr h="365760">
                    <a:tc>
                      <a:txBody>
                        <a:bodyPr/>
                        <a:lstStyle/>
                        <a:p>
                          <a:endParaRPr lang="en-US"/>
                        </a:p>
                      </a:txBody>
                      <a:tcPr>
                        <a:blipFill>
                          <a:blip r:embed="rId3"/>
                          <a:stretch>
                            <a:fillRect l="-1754" t="-903448" r="-1098246" b="-27586"/>
                          </a:stretch>
                        </a:blipFill>
                      </a:tcPr>
                    </a:tc>
                    <a:tc>
                      <a:txBody>
                        <a:bodyPr/>
                        <a:lstStyle/>
                        <a:p>
                          <a:endParaRPr lang="en-US"/>
                        </a:p>
                      </a:txBody>
                      <a:tcPr anchor="ctr">
                        <a:blipFill>
                          <a:blip r:embed="rId3"/>
                          <a:stretch>
                            <a:fillRect l="-51327" t="-903448" r="-453982" b="-27586"/>
                          </a:stretch>
                        </a:blipFill>
                      </a:tcPr>
                    </a:tc>
                    <a:tc>
                      <a:txBody>
                        <a:bodyPr/>
                        <a:lstStyle/>
                        <a:p>
                          <a:endParaRPr lang="en-US"/>
                        </a:p>
                      </a:txBody>
                      <a:tcPr anchor="ctr">
                        <a:blipFill>
                          <a:blip r:embed="rId3"/>
                          <a:stretch>
                            <a:fillRect l="-300000" t="-903448" r="-800000" b="-27586"/>
                          </a:stretch>
                        </a:blipFill>
                      </a:tcPr>
                    </a:tc>
                    <a:tc>
                      <a:txBody>
                        <a:bodyPr/>
                        <a:lstStyle/>
                        <a:p>
                          <a:endParaRPr lang="en-US"/>
                        </a:p>
                      </a:txBody>
                      <a:tcPr>
                        <a:blipFill>
                          <a:blip r:embed="rId3"/>
                          <a:stretch>
                            <a:fillRect l="-400000" t="-903448" r="-700000" b="-27586"/>
                          </a:stretch>
                        </a:blipFill>
                      </a:tcPr>
                    </a:tc>
                    <a:tc>
                      <a:txBody>
                        <a:bodyPr/>
                        <a:lstStyle/>
                        <a:p>
                          <a:endParaRPr lang="en-US"/>
                        </a:p>
                      </a:txBody>
                      <a:tcPr>
                        <a:blipFill>
                          <a:blip r:embed="rId3"/>
                          <a:stretch>
                            <a:fillRect l="-100352" t="-903448" r="-40493" b="-27586"/>
                          </a:stretch>
                        </a:blipFill>
                      </a:tcPr>
                    </a:tc>
                    <a:tc>
                      <a:txBody>
                        <a:bodyPr/>
                        <a:lstStyle/>
                        <a:p>
                          <a:endParaRPr lang="en-US"/>
                        </a:p>
                      </a:txBody>
                      <a:tcPr anchor="ctr">
                        <a:blipFill>
                          <a:blip r:embed="rId3"/>
                          <a:stretch>
                            <a:fillRect l="-1016071" t="-903448" r="-105357" b="-27586"/>
                          </a:stretch>
                        </a:blipFill>
                      </a:tcPr>
                    </a:tc>
                    <a:tc>
                      <a:txBody>
                        <a:bodyPr/>
                        <a:lstStyle/>
                        <a:p>
                          <a:endParaRPr lang="en-US"/>
                        </a:p>
                      </a:txBody>
                      <a:tcPr anchor="ctr">
                        <a:blipFill>
                          <a:blip r:embed="rId3"/>
                          <a:stretch>
                            <a:fillRect l="-1096491" t="-903448" r="-3509" b="-27586"/>
                          </a:stretch>
                        </a:blipFill>
                      </a:tcPr>
                    </a:tc>
                    <a:extLst>
                      <a:ext uri="{0D108BD9-81ED-4DB2-BD59-A6C34878D82A}">
                        <a16:rowId xmlns:a16="http://schemas.microsoft.com/office/drawing/2014/main" val="3399645473"/>
                      </a:ext>
                    </a:extLst>
                  </a:tr>
                </a:tbl>
              </a:graphicData>
            </a:graphic>
          </p:graphicFrame>
        </mc:Fallback>
      </mc:AlternateContent>
      <p:cxnSp>
        <p:nvCxnSpPr>
          <p:cNvPr id="13" name="Straight Arrow Connector 12">
            <a:extLst>
              <a:ext uri="{FF2B5EF4-FFF2-40B4-BE49-F238E27FC236}">
                <a16:creationId xmlns:a16="http://schemas.microsoft.com/office/drawing/2014/main" id="{EE6D0A08-887F-2049-A1B9-6DB42184F79D}"/>
              </a:ext>
            </a:extLst>
          </p:cNvPr>
          <p:cNvCxnSpPr/>
          <p:nvPr/>
        </p:nvCxnSpPr>
        <p:spPr bwMode="auto">
          <a:xfrm flipV="1">
            <a:off x="6016386" y="2187765"/>
            <a:ext cx="0" cy="453154"/>
          </a:xfrm>
          <a:prstGeom prst="straightConnector1">
            <a:avLst/>
          </a:prstGeom>
          <a:solidFill>
            <a:schemeClr val="accent1"/>
          </a:solidFill>
          <a:ln w="25400" cap="flat" cmpd="sng" algn="ctr">
            <a:solidFill>
              <a:schemeClr val="tx1"/>
            </a:solidFill>
            <a:prstDash val="solid"/>
            <a:round/>
            <a:headEnd type="none" w="med" len="med"/>
            <a:tailEnd type="stealth" w="med" len="lg"/>
          </a:ln>
        </p:spPr>
      </p:cxnSp>
      <mc:AlternateContent xmlns:mc="http://schemas.openxmlformats.org/markup-compatibility/2006" xmlns:a14="http://schemas.microsoft.com/office/drawing/2010/main">
        <mc:Choice Requires="a14">
          <p:graphicFrame>
            <p:nvGraphicFramePr>
              <p:cNvPr id="19" name="Table 5">
                <a:extLst>
                  <a:ext uri="{FF2B5EF4-FFF2-40B4-BE49-F238E27FC236}">
                    <a16:creationId xmlns:a16="http://schemas.microsoft.com/office/drawing/2014/main" id="{7F0931C2-3B5A-994B-B33C-BBA5664E7FF6}"/>
                  </a:ext>
                </a:extLst>
              </p:cNvPr>
              <p:cNvGraphicFramePr>
                <a:graphicFrameLocks noGrp="1"/>
              </p:cNvGraphicFramePr>
              <p:nvPr>
                <p:extLst>
                  <p:ext uri="{D42A27DB-BD31-4B8C-83A1-F6EECF244321}">
                    <p14:modId xmlns:p14="http://schemas.microsoft.com/office/powerpoint/2010/main" val="3488088891"/>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09421">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571570"/>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0942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𝑤</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Choice>
        <mc:Fallback xmlns="">
          <p:graphicFrame>
            <p:nvGraphicFramePr>
              <p:cNvPr id="19" name="Table 5">
                <a:extLst>
                  <a:ext uri="{FF2B5EF4-FFF2-40B4-BE49-F238E27FC236}">
                    <a16:creationId xmlns:a16="http://schemas.microsoft.com/office/drawing/2014/main" id="{7F0931C2-3B5A-994B-B33C-BBA5664E7FF6}"/>
                  </a:ext>
                </a:extLst>
              </p:cNvPr>
              <p:cNvGraphicFramePr>
                <a:graphicFrameLocks noGrp="1"/>
              </p:cNvGraphicFramePr>
              <p:nvPr>
                <p:extLst>
                  <p:ext uri="{D42A27DB-BD31-4B8C-83A1-F6EECF244321}">
                    <p14:modId xmlns:p14="http://schemas.microsoft.com/office/powerpoint/2010/main" val="3488088891"/>
                  </p:ext>
                </p:extLst>
              </p:nvPr>
            </p:nvGraphicFramePr>
            <p:xfrm>
              <a:off x="6872507" y="715120"/>
              <a:ext cx="2214556" cy="1463040"/>
            </p:xfrm>
            <a:graphic>
              <a:graphicData uri="http://schemas.openxmlformats.org/drawingml/2006/table">
                <a:tbl>
                  <a:tblPr firstRow="1" bandRow="1">
                    <a:tableStyleId>{93296810-A885-4BE3-A3E7-6D5BEEA58F35}</a:tableStyleId>
                  </a:tblPr>
                  <a:tblGrid>
                    <a:gridCol w="553639">
                      <a:extLst>
                        <a:ext uri="{9D8B030D-6E8A-4147-A177-3AD203B41FA5}">
                          <a16:colId xmlns:a16="http://schemas.microsoft.com/office/drawing/2014/main" val="3472170844"/>
                        </a:ext>
                      </a:extLst>
                    </a:gridCol>
                    <a:gridCol w="553639">
                      <a:extLst>
                        <a:ext uri="{9D8B030D-6E8A-4147-A177-3AD203B41FA5}">
                          <a16:colId xmlns:a16="http://schemas.microsoft.com/office/drawing/2014/main" val="1384446382"/>
                        </a:ext>
                      </a:extLst>
                    </a:gridCol>
                    <a:gridCol w="553639">
                      <a:extLst>
                        <a:ext uri="{9D8B030D-6E8A-4147-A177-3AD203B41FA5}">
                          <a16:colId xmlns:a16="http://schemas.microsoft.com/office/drawing/2014/main" val="3408467588"/>
                        </a:ext>
                      </a:extLst>
                    </a:gridCol>
                    <a:gridCol w="553639">
                      <a:extLst>
                        <a:ext uri="{9D8B030D-6E8A-4147-A177-3AD203B41FA5}">
                          <a16:colId xmlns:a16="http://schemas.microsoft.com/office/drawing/2014/main" val="225399063"/>
                        </a:ext>
                      </a:extLst>
                    </a:gridCol>
                  </a:tblGrid>
                  <a:tr h="365760">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a:blip r:embed="rId4"/>
                          <a:stretch>
                            <a:fillRect l="-102273" t="-3448" r="-202273" b="-327586"/>
                          </a:stretch>
                        </a:blipFill>
                      </a:tcPr>
                    </a:tc>
                    <a:tc>
                      <a:txBody>
                        <a:bodyPr/>
                        <a:lstStyle/>
                        <a:p>
                          <a:endParaRPr lang="en-US"/>
                        </a:p>
                      </a:txBody>
                      <a:tcPr>
                        <a:blipFill>
                          <a:blip r:embed="rId4"/>
                          <a:stretch>
                            <a:fillRect l="-206977" t="-3448" r="-106977" b="-327586"/>
                          </a:stretch>
                        </a:blipFill>
                      </a:tcPr>
                    </a:tc>
                    <a:tc>
                      <a:txBody>
                        <a:bodyPr/>
                        <a:lstStyle/>
                        <a:p>
                          <a:endParaRPr lang="en-US"/>
                        </a:p>
                      </a:txBody>
                      <a:tcPr>
                        <a:blipFill>
                          <a:blip r:embed="rId4"/>
                          <a:stretch>
                            <a:fillRect l="-300000" t="-3448" r="-4545" b="-327586"/>
                          </a:stretch>
                        </a:blipFill>
                      </a:tcPr>
                    </a:tc>
                    <a:extLst>
                      <a:ext uri="{0D108BD9-81ED-4DB2-BD59-A6C34878D82A}">
                        <a16:rowId xmlns:a16="http://schemas.microsoft.com/office/drawing/2014/main" val="309571570"/>
                      </a:ext>
                    </a:extLst>
                  </a:tr>
                  <a:tr h="365760">
                    <a:tc>
                      <a:txBody>
                        <a:bodyPr/>
                        <a:lstStyle/>
                        <a:p>
                          <a:endParaRPr lang="en-US"/>
                        </a:p>
                      </a:txBody>
                      <a:tcPr>
                        <a:blipFill>
                          <a:blip r:embed="rId4"/>
                          <a:stretch>
                            <a:fillRect l="-2273" t="-103448" r="-302273" b="-2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019498841"/>
                      </a:ext>
                    </a:extLst>
                  </a:tr>
                  <a:tr h="365760">
                    <a:tc>
                      <a:txBody>
                        <a:bodyPr/>
                        <a:lstStyle/>
                        <a:p>
                          <a:endParaRPr lang="en-US"/>
                        </a:p>
                      </a:txBody>
                      <a:tcPr>
                        <a:blipFill>
                          <a:blip r:embed="rId4"/>
                          <a:stretch>
                            <a:fillRect l="-2273" t="-203448" r="-302273" b="-127586"/>
                          </a:stretch>
                        </a:blipFill>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4230045"/>
                      </a:ext>
                    </a:extLst>
                  </a:tr>
                  <a:tr h="365760">
                    <a:tc>
                      <a:txBody>
                        <a:bodyPr/>
                        <a:lstStyle/>
                        <a:p>
                          <a:endParaRPr lang="en-US"/>
                        </a:p>
                      </a:txBody>
                      <a:tcPr>
                        <a:blipFill>
                          <a:blip r:embed="rId4"/>
                          <a:stretch>
                            <a:fillRect l="-2273" t="-303448" r="-302273" b="-27586"/>
                          </a:stretch>
                        </a:blipFill>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3</a:t>
                          </a:r>
                        </a:p>
                      </a:txBody>
                      <a:tcPr/>
                    </a:tc>
                    <a:tc>
                      <a:txBody>
                        <a:bodyPr/>
                        <a:lstStyle/>
                        <a:p>
                          <a:pPr algn="ctr"/>
                          <a:r>
                            <a:rPr lang="en-US" dirty="0">
                              <a:solidFill>
                                <a:srgbClr val="00B0F0"/>
                              </a:solidFill>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5040337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3">
                <a:extLst>
                  <a:ext uri="{FF2B5EF4-FFF2-40B4-BE49-F238E27FC236}">
                    <a16:creationId xmlns:a16="http://schemas.microsoft.com/office/drawing/2014/main" id="{9CEE01BD-F1A5-CC4A-92A1-0C8A7E19EE8D}"/>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dirty="0" smtClean="0">
                                        <a:latin typeface="Cambria Math" panose="02040503050406030204" pitchFamily="18" charset="0"/>
                                      </a:rPr>
                                      <m:t>2</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𝑟</m:t>
                                    </m:r>
                                  </m:e>
                                  <m:sub>
                                    <m:r>
                                      <a:rPr lang="en-US"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dirty="0" smtClean="0">
                                        <a:latin typeface="Cambria Math" panose="02040503050406030204" pitchFamily="18" charset="0"/>
                                      </a:rPr>
                                      <m:t>𝑤</m:t>
                                    </m:r>
                                  </m:e>
                                  <m:sub>
                                    <m:r>
                                      <a:rPr lang="en-US" b="0" dirty="0" smtClean="0">
                                        <a:latin typeface="Cambria Math" panose="02040503050406030204" pitchFamily="18" charset="0"/>
                                      </a:rPr>
                                      <m:t>3</m:t>
                                    </m:r>
                                  </m:sub>
                                </m:sSub>
                              </m:oMath>
                            </m:oMathPara>
                          </a14:m>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Choice>
        <mc:Fallback xmlns="">
          <p:graphicFrame>
            <p:nvGraphicFramePr>
              <p:cNvPr id="21" name="Table 3">
                <a:extLst>
                  <a:ext uri="{FF2B5EF4-FFF2-40B4-BE49-F238E27FC236}">
                    <a16:creationId xmlns:a16="http://schemas.microsoft.com/office/drawing/2014/main" id="{9CEE01BD-F1A5-CC4A-92A1-0C8A7E19EE8D}"/>
                  </a:ext>
                </a:extLst>
              </p:cNvPr>
              <p:cNvGraphicFramePr>
                <a:graphicFrameLocks noGrp="1"/>
              </p:cNvGraphicFramePr>
              <p:nvPr>
                <p:extLst>
                  <p:ext uri="{D42A27DB-BD31-4B8C-83A1-F6EECF244321}">
                    <p14:modId xmlns:p14="http://schemas.microsoft.com/office/powerpoint/2010/main" val="1934935580"/>
                  </p:ext>
                </p:extLst>
              </p:nvPr>
            </p:nvGraphicFramePr>
            <p:xfrm>
              <a:off x="114909" y="1436480"/>
              <a:ext cx="6615747" cy="741680"/>
            </p:xfrm>
            <a:graphic>
              <a:graphicData uri="http://schemas.openxmlformats.org/drawingml/2006/table">
                <a:tbl>
                  <a:tblPr firstRow="1" bandRow="1">
                    <a:tableStyleId>{93296810-A885-4BE3-A3E7-6D5BEEA58F35}</a:tableStyleId>
                  </a:tblPr>
                  <a:tblGrid>
                    <a:gridCol w="1634666">
                      <a:extLst>
                        <a:ext uri="{9D8B030D-6E8A-4147-A177-3AD203B41FA5}">
                          <a16:colId xmlns:a16="http://schemas.microsoft.com/office/drawing/2014/main" val="810303909"/>
                        </a:ext>
                      </a:extLst>
                    </a:gridCol>
                    <a:gridCol w="711583">
                      <a:extLst>
                        <a:ext uri="{9D8B030D-6E8A-4147-A177-3AD203B41FA5}">
                          <a16:colId xmlns:a16="http://schemas.microsoft.com/office/drawing/2014/main" val="4234588722"/>
                        </a:ext>
                      </a:extLst>
                    </a:gridCol>
                    <a:gridCol w="711583">
                      <a:extLst>
                        <a:ext uri="{9D8B030D-6E8A-4147-A177-3AD203B41FA5}">
                          <a16:colId xmlns:a16="http://schemas.microsoft.com/office/drawing/2014/main" val="131279800"/>
                        </a:ext>
                      </a:extLst>
                    </a:gridCol>
                    <a:gridCol w="711583">
                      <a:extLst>
                        <a:ext uri="{9D8B030D-6E8A-4147-A177-3AD203B41FA5}">
                          <a16:colId xmlns:a16="http://schemas.microsoft.com/office/drawing/2014/main" val="3239631441"/>
                        </a:ext>
                      </a:extLst>
                    </a:gridCol>
                    <a:gridCol w="711583">
                      <a:extLst>
                        <a:ext uri="{9D8B030D-6E8A-4147-A177-3AD203B41FA5}">
                          <a16:colId xmlns:a16="http://schemas.microsoft.com/office/drawing/2014/main" val="2579989797"/>
                        </a:ext>
                      </a:extLst>
                    </a:gridCol>
                    <a:gridCol w="711583">
                      <a:extLst>
                        <a:ext uri="{9D8B030D-6E8A-4147-A177-3AD203B41FA5}">
                          <a16:colId xmlns:a16="http://schemas.microsoft.com/office/drawing/2014/main" val="87053411"/>
                        </a:ext>
                      </a:extLst>
                    </a:gridCol>
                    <a:gridCol w="711583">
                      <a:extLst>
                        <a:ext uri="{9D8B030D-6E8A-4147-A177-3AD203B41FA5}">
                          <a16:colId xmlns:a16="http://schemas.microsoft.com/office/drawing/2014/main" val="3061333125"/>
                        </a:ext>
                      </a:extLst>
                    </a:gridCol>
                    <a:gridCol w="711583">
                      <a:extLst>
                        <a:ext uri="{9D8B030D-6E8A-4147-A177-3AD203B41FA5}">
                          <a16:colId xmlns:a16="http://schemas.microsoft.com/office/drawing/2014/main" val="691100782"/>
                        </a:ext>
                      </a:extLst>
                    </a:gridCol>
                  </a:tblGrid>
                  <a:tr h="370840">
                    <a:tc>
                      <a:txBody>
                        <a:bodyPr/>
                        <a:lstStyle/>
                        <a:p>
                          <a:pPr algn="ctr"/>
                          <a:r>
                            <a:rPr lang="en-US" dirty="0">
                              <a:latin typeface="Arial" panose="020B0604020202020204" pitchFamily="34" charset="0"/>
                              <a:cs typeface="Arial" panose="020B0604020202020204" pitchFamily="34" charset="0"/>
                            </a:rPr>
                            <a:t>Arriving time</a:t>
                          </a:r>
                        </a:p>
                      </a:txBody>
                      <a:tcPr/>
                    </a:tc>
                    <a:tc>
                      <a:txBody>
                        <a:bodyPr/>
                        <a:lstStyle/>
                        <a:p>
                          <a:pPr algn="ctr"/>
                          <a:r>
                            <a:rPr lang="en-US" dirty="0">
                              <a:latin typeface="Arial" panose="020B0604020202020204" pitchFamily="34" charset="0"/>
                              <a:cs typeface="Arial" panose="020B0604020202020204" pitchFamily="34" charset="0"/>
                            </a:rPr>
                            <a:t>9:00</a:t>
                          </a:r>
                        </a:p>
                      </a:txBody>
                      <a:tcPr/>
                    </a:tc>
                    <a:tc>
                      <a:txBody>
                        <a:bodyPr/>
                        <a:lstStyle/>
                        <a:p>
                          <a:pPr algn="ctr"/>
                          <a:r>
                            <a:rPr lang="en-US" dirty="0">
                              <a:latin typeface="Arial" panose="020B0604020202020204" pitchFamily="34" charset="0"/>
                              <a:cs typeface="Arial" panose="020B0604020202020204" pitchFamily="34" charset="0"/>
                            </a:rPr>
                            <a:t>9:01</a:t>
                          </a:r>
                        </a:p>
                      </a:txBody>
                      <a:tcPr/>
                    </a:tc>
                    <a:tc>
                      <a:txBody>
                        <a:bodyPr/>
                        <a:lstStyle/>
                        <a:p>
                          <a:pPr algn="ctr"/>
                          <a:r>
                            <a:rPr lang="en-US" dirty="0">
                              <a:latin typeface="Arial" panose="020B0604020202020204" pitchFamily="34" charset="0"/>
                              <a:cs typeface="Arial" panose="020B0604020202020204" pitchFamily="34" charset="0"/>
                            </a:rPr>
                            <a:t>9:02</a:t>
                          </a:r>
                        </a:p>
                      </a:txBody>
                      <a:tcPr/>
                    </a:tc>
                    <a:tc>
                      <a:txBody>
                        <a:bodyPr/>
                        <a:lstStyle/>
                        <a:p>
                          <a:pPr algn="ctr"/>
                          <a:r>
                            <a:rPr lang="en-US" dirty="0">
                              <a:latin typeface="Arial" panose="020B0604020202020204" pitchFamily="34" charset="0"/>
                              <a:cs typeface="Arial" panose="020B0604020202020204" pitchFamily="34" charset="0"/>
                            </a:rPr>
                            <a:t>9:04</a:t>
                          </a:r>
                        </a:p>
                      </a:txBody>
                      <a:tcPr/>
                    </a:tc>
                    <a:tc>
                      <a:txBody>
                        <a:bodyPr/>
                        <a:lstStyle/>
                        <a:p>
                          <a:pPr algn="ctr"/>
                          <a:r>
                            <a:rPr lang="en-US" dirty="0">
                              <a:latin typeface="Arial" panose="020B0604020202020204" pitchFamily="34" charset="0"/>
                              <a:cs typeface="Arial" panose="020B0604020202020204" pitchFamily="34" charset="0"/>
                            </a:rPr>
                            <a:t>9:06</a:t>
                          </a:r>
                        </a:p>
                      </a:txBody>
                      <a:tcPr/>
                    </a:tc>
                    <a:tc>
                      <a:txBody>
                        <a:bodyPr/>
                        <a:lstStyle/>
                        <a:p>
                          <a:pPr algn="ctr"/>
                          <a:r>
                            <a:rPr lang="en-US" dirty="0">
                              <a:latin typeface="Arial" panose="020B0604020202020204" pitchFamily="34" charset="0"/>
                              <a:cs typeface="Arial" panose="020B0604020202020204" pitchFamily="34" charset="0"/>
                            </a:rPr>
                            <a:t>9:07</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87722237"/>
                      </a:ext>
                    </a:extLst>
                  </a:tr>
                  <a:tr h="370840">
                    <a:tc>
                      <a:txBody>
                        <a:bodyPr/>
                        <a:lstStyle/>
                        <a:p>
                          <a:pPr algn="ctr"/>
                          <a:r>
                            <a:rPr lang="en-US" dirty="0">
                              <a:latin typeface="Arial" panose="020B0604020202020204" pitchFamily="34" charset="0"/>
                              <a:cs typeface="Arial" panose="020B0604020202020204" pitchFamily="34" charset="0"/>
                            </a:rPr>
                            <a:t>Arrive order</a:t>
                          </a:r>
                        </a:p>
                      </a:txBody>
                      <a:tcPr/>
                    </a:tc>
                    <a:tc>
                      <a:txBody>
                        <a:bodyPr/>
                        <a:lstStyle/>
                        <a:p>
                          <a:endParaRPr lang="en-US"/>
                        </a:p>
                      </a:txBody>
                      <a:tcPr>
                        <a:blipFill>
                          <a:blip r:embed="rId5"/>
                          <a:stretch>
                            <a:fillRect l="-232143" t="-113793" r="-605357" b="-27586"/>
                          </a:stretch>
                        </a:blipFill>
                      </a:tcPr>
                    </a:tc>
                    <a:tc>
                      <a:txBody>
                        <a:bodyPr/>
                        <a:lstStyle/>
                        <a:p>
                          <a:endParaRPr lang="en-US"/>
                        </a:p>
                      </a:txBody>
                      <a:tcPr>
                        <a:blipFill>
                          <a:blip r:embed="rId5"/>
                          <a:stretch>
                            <a:fillRect l="-332143" t="-113793" r="-505357" b="-27586"/>
                          </a:stretch>
                        </a:blipFill>
                      </a:tcPr>
                    </a:tc>
                    <a:tc>
                      <a:txBody>
                        <a:bodyPr/>
                        <a:lstStyle/>
                        <a:p>
                          <a:endParaRPr lang="en-US"/>
                        </a:p>
                      </a:txBody>
                      <a:tcPr>
                        <a:blipFill>
                          <a:blip r:embed="rId5"/>
                          <a:stretch>
                            <a:fillRect l="-432143" t="-113793" r="-405357" b="-27586"/>
                          </a:stretch>
                        </a:blipFill>
                      </a:tcPr>
                    </a:tc>
                    <a:tc>
                      <a:txBody>
                        <a:bodyPr/>
                        <a:lstStyle/>
                        <a:p>
                          <a:endParaRPr lang="en-US"/>
                        </a:p>
                      </a:txBody>
                      <a:tcPr>
                        <a:blipFill>
                          <a:blip r:embed="rId5"/>
                          <a:stretch>
                            <a:fillRect l="-532143" t="-113793" r="-305357" b="-27586"/>
                          </a:stretch>
                        </a:blipFill>
                      </a:tcPr>
                    </a:tc>
                    <a:tc>
                      <a:txBody>
                        <a:bodyPr/>
                        <a:lstStyle/>
                        <a:p>
                          <a:endParaRPr lang="en-US"/>
                        </a:p>
                      </a:txBody>
                      <a:tcPr>
                        <a:blipFill>
                          <a:blip r:embed="rId5"/>
                          <a:stretch>
                            <a:fillRect l="-632143" t="-113793" r="-205357" b="-27586"/>
                          </a:stretch>
                        </a:blipFill>
                      </a:tcPr>
                    </a:tc>
                    <a:tc>
                      <a:txBody>
                        <a:bodyPr/>
                        <a:lstStyle/>
                        <a:p>
                          <a:endParaRPr lang="en-US"/>
                        </a:p>
                      </a:txBody>
                      <a:tcPr>
                        <a:blipFill>
                          <a:blip r:embed="rId5"/>
                          <a:stretch>
                            <a:fillRect l="-732143" t="-113793" r="-105357" b="-27586"/>
                          </a:stretch>
                        </a:blipFill>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5765295"/>
                      </a:ext>
                    </a:extLst>
                  </a:tr>
                </a:tbl>
              </a:graphicData>
            </a:graphic>
          </p:graphicFrame>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C730044D-2E55-1042-87A4-A41127F22B9D}"/>
                  </a:ext>
                </a:extLst>
              </p:cNvPr>
              <p:cNvSpPr/>
              <p:nvPr/>
            </p:nvSpPr>
            <p:spPr>
              <a:xfrm>
                <a:off x="2662097" y="410088"/>
                <a:ext cx="3662267" cy="62146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Assume that </a:t>
                </a:r>
                <a14:m>
                  <m:oMath xmlns:m="http://schemas.openxmlformats.org/officeDocument/2006/math">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r>
                          <a:rPr kumimoji="0" lang="en-US" altLang="zh-HK"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𝑡</m:t>
                        </m:r>
                      </m:e>
                      <m: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𝑘</m:t>
                        </m:r>
                      </m:sub>
                    </m:sSub>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min, </a:t>
                </a:r>
                <a14:m>
                  <m:oMath xmlns:m="http://schemas.openxmlformats.org/officeDocument/2006/math">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zh-HK"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 </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𝐷</m:t>
                    </m:r>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=10.  </m:t>
                    </m:r>
                  </m:oMath>
                </a14:m>
                <a:r>
                  <a:rPr kumimoji="0" lang="en-US" altLang="zh-HK" b="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In addition, </a:t>
                </a:r>
                <a14:m>
                  <m:oMath xmlns:m="http://schemas.openxmlformats.org/officeDocument/2006/math">
                    <m:sSub>
                      <m:sSubPr>
                        <m:ctrlP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𝑐</m:t>
                        </m:r>
                      </m:e>
                      <m: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1</m:t>
                        </m:r>
                      </m:sub>
                    </m:sSub>
                    <m:r>
                      <a:rPr kumimoji="0" lang="en-US" altLang="zh-HK" b="0" i="1" u="none" strike="noStrike" kern="1200" cap="none" spc="0" normalizeH="0" noProof="0" dirty="0" smtClean="0">
                        <a:ln>
                          <a:noFill/>
                        </a:ln>
                        <a:solidFill>
                          <a:prstClr val="black"/>
                        </a:solidFill>
                        <a:effectLst/>
                        <a:uLnTx/>
                        <a:uFillTx/>
                        <a:latin typeface="Cambria Math" panose="02040503050406030204" pitchFamily="18" charset="0"/>
                        <a:cs typeface="+mn-cs"/>
                      </a:rPr>
                      <m:t>=7</m:t>
                    </m:r>
                  </m:oMath>
                </a14:m>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 </a:t>
                </a:r>
              </a:p>
            </p:txBody>
          </p:sp>
        </mc:Choice>
        <mc:Fallback xmlns="">
          <p:sp>
            <p:nvSpPr>
              <p:cNvPr id="22" name="Rectangle 21">
                <a:extLst>
                  <a:ext uri="{FF2B5EF4-FFF2-40B4-BE49-F238E27FC236}">
                    <a16:creationId xmlns:a16="http://schemas.microsoft.com/office/drawing/2014/main" id="{C730044D-2E55-1042-87A4-A41127F22B9D}"/>
                  </a:ext>
                </a:extLst>
              </p:cNvPr>
              <p:cNvSpPr>
                <a:spLocks noRot="1" noChangeAspect="1" noMove="1" noResize="1" noEditPoints="1" noAdjustHandles="1" noChangeArrowheads="1" noChangeShapeType="1" noTextEdit="1"/>
              </p:cNvSpPr>
              <p:nvPr/>
            </p:nvSpPr>
            <p:spPr>
              <a:xfrm>
                <a:off x="2662097" y="410088"/>
                <a:ext cx="3662267" cy="621468"/>
              </a:xfrm>
              <a:prstGeom prst="rect">
                <a:avLst/>
              </a:prstGeom>
              <a:blipFill>
                <a:blip r:embed="rId6"/>
                <a:stretch>
                  <a:fillRect l="-1031" t="-3846" r="-344"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3CA0C97-0593-8144-B2A6-0D8077006855}"/>
                  </a:ext>
                </a:extLst>
              </p:cNvPr>
              <p:cNvSpPr txBox="1"/>
              <p:nvPr/>
            </p:nvSpPr>
            <p:spPr>
              <a:xfrm>
                <a:off x="6872507" y="159330"/>
                <a:ext cx="2388710" cy="60458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Time </a:t>
                </a:r>
                <a14:m>
                  <m:oMath xmlns:m="http://schemas.openxmlformats.org/officeDocument/2006/math">
                    <m:r>
                      <a:rPr lang="en-US" sz="1600" i="1" dirty="0" smtClean="0">
                        <a:latin typeface="Cambria Math" panose="02040503050406030204" pitchFamily="18" charset="0"/>
                        <a:cs typeface="Arial" panose="020B0604020202020204" pitchFamily="34" charset="0"/>
                      </a:rPr>
                      <m:t>𝑡</m:t>
                    </m:r>
                  </m:oMath>
                </a14:m>
                <a:r>
                  <a:rPr lang="en-US" sz="1600" dirty="0">
                    <a:latin typeface="Calibri" panose="020F0502020204030204" pitchFamily="34" charset="0"/>
                    <a:cs typeface="Calibri" panose="020F0502020204030204" pitchFamily="34" charset="0"/>
                  </a:rPr>
                  <a:t>(</a:t>
                </a:r>
                <a14:m>
                  <m:oMath xmlns:m="http://schemas.openxmlformats.org/officeDocument/2006/math">
                    <m:sSub>
                      <m:sSubPr>
                        <m:ctrlPr>
                          <a:rPr lang="en-US" sz="1600" i="1" dirty="0" smtClean="0">
                            <a:latin typeface="Cambria Math" panose="02040503050406030204" pitchFamily="18" charset="0"/>
                            <a:cs typeface="Arial" panose="020B0604020202020204" pitchFamily="34" charset="0"/>
                          </a:rPr>
                        </m:ctrlPr>
                      </m:sSubPr>
                      <m:e>
                        <m:r>
                          <a:rPr lang="en-US" sz="1600" i="1" dirty="0" smtClean="0">
                            <a:latin typeface="Cambria Math" panose="02040503050406030204" pitchFamily="18" charset="0"/>
                            <a:cs typeface="Arial" panose="020B0604020202020204" pitchFamily="34" charset="0"/>
                          </a:rPr>
                          <m:t>𝑟</m:t>
                        </m:r>
                      </m:e>
                      <m:sub>
                        <m:r>
                          <a:rPr lang="en-US" sz="1600" i="1" dirty="0" smtClean="0">
                            <a:latin typeface="Cambria Math" panose="02040503050406030204" pitchFamily="18" charset="0"/>
                            <a:cs typeface="Arial" panose="020B0604020202020204" pitchFamily="34" charset="0"/>
                          </a:rPr>
                          <m:t>𝑖</m:t>
                        </m:r>
                      </m:sub>
                    </m:sSub>
                    <m:r>
                      <a:rPr lang="en-US" sz="1600" i="1" dirty="0" smtClean="0">
                        <a:latin typeface="Cambria Math" panose="02040503050406030204" pitchFamily="18" charset="0"/>
                        <a:cs typeface="Arial" panose="020B0604020202020204" pitchFamily="34" charset="0"/>
                      </a:rPr>
                      <m:t>, </m:t>
                    </m:r>
                    <m:sSub>
                      <m:sSubPr>
                        <m:ctrlPr>
                          <a:rPr lang="en-US" sz="1600" i="1" dirty="0" err="1" smtClean="0">
                            <a:latin typeface="Cambria Math" panose="02040503050406030204" pitchFamily="18" charset="0"/>
                            <a:cs typeface="Arial" panose="020B0604020202020204" pitchFamily="34" charset="0"/>
                          </a:rPr>
                        </m:ctrlPr>
                      </m:sSubPr>
                      <m:e>
                        <m:r>
                          <a:rPr lang="en-US" sz="1600" i="1" dirty="0" err="1" smtClean="0">
                            <a:latin typeface="Cambria Math" panose="02040503050406030204" pitchFamily="18" charset="0"/>
                            <a:cs typeface="Arial" panose="020B0604020202020204" pitchFamily="34" charset="0"/>
                          </a:rPr>
                          <m:t>𝑤</m:t>
                        </m:r>
                      </m:e>
                      <m:sub>
                        <m:r>
                          <a:rPr lang="en-US" sz="1600" i="1" dirty="0" err="1" smtClean="0">
                            <a:latin typeface="Cambria Math" panose="02040503050406030204" pitchFamily="18" charset="0"/>
                            <a:cs typeface="Arial" panose="020B0604020202020204" pitchFamily="34" charset="0"/>
                          </a:rPr>
                          <m:t>𝑗</m:t>
                        </m:r>
                      </m:sub>
                    </m:sSub>
                  </m:oMath>
                </a14:m>
                <a:r>
                  <a:rPr lang="en-US" sz="1600" dirty="0">
                    <a:latin typeface="Calibri" panose="020F0502020204030204" pitchFamily="34" charset="0"/>
                    <a:cs typeface="Calibri" panose="020F0502020204030204" pitchFamily="34" charset="0"/>
                  </a:rPr>
                  <a:t>) for a driver to a passenger (unit: min) </a:t>
                </a:r>
              </a:p>
            </p:txBody>
          </p:sp>
        </mc:Choice>
        <mc:Fallback xmlns="">
          <p:sp>
            <p:nvSpPr>
              <p:cNvPr id="11" name="TextBox 10">
                <a:extLst>
                  <a:ext uri="{FF2B5EF4-FFF2-40B4-BE49-F238E27FC236}">
                    <a16:creationId xmlns:a16="http://schemas.microsoft.com/office/drawing/2014/main" id="{73CA0C97-0593-8144-B2A6-0D8077006855}"/>
                  </a:ext>
                </a:extLst>
              </p:cNvPr>
              <p:cNvSpPr txBox="1">
                <a:spLocks noRot="1" noChangeAspect="1" noMove="1" noResize="1" noEditPoints="1" noAdjustHandles="1" noChangeArrowheads="1" noChangeShapeType="1" noTextEdit="1"/>
              </p:cNvSpPr>
              <p:nvPr/>
            </p:nvSpPr>
            <p:spPr>
              <a:xfrm>
                <a:off x="6872507" y="159330"/>
                <a:ext cx="2388710" cy="604589"/>
              </a:xfrm>
              <a:prstGeom prst="rect">
                <a:avLst/>
              </a:prstGeom>
              <a:blipFill>
                <a:blip r:embed="rId7"/>
                <a:stretch>
                  <a:fillRect l="-1053" t="-2041" b="-10204"/>
                </a:stretch>
              </a:blipFill>
            </p:spPr>
            <p:txBody>
              <a:bodyPr/>
              <a:lstStyle/>
              <a:p>
                <a:r>
                  <a:rPr lang="en-US">
                    <a:noFill/>
                  </a:rPr>
                  <a:t> </a:t>
                </a:r>
              </a:p>
            </p:txBody>
          </p:sp>
        </mc:Fallback>
      </mc:AlternateContent>
    </p:spTree>
    <p:extLst>
      <p:ext uri="{BB962C8B-B14F-4D97-AF65-F5344CB8AC3E}">
        <p14:creationId xmlns:p14="http://schemas.microsoft.com/office/powerpoint/2010/main" val="382134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81F8-497C-4C43-9991-F8822FDF54E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3B1965-9A4E-A946-B829-A9F35579C783}"/>
              </a:ext>
            </a:extLst>
          </p:cNvPr>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Theoretical results</a:t>
            </a:r>
          </a:p>
          <a:p>
            <a:r>
              <a:rPr lang="en-US" dirty="0">
                <a:solidFill>
                  <a:schemeClr val="bg1">
                    <a:lumMod val="75000"/>
                  </a:schemeClr>
                </a:solidFill>
              </a:rPr>
              <a:t>Solution</a:t>
            </a:r>
          </a:p>
          <a:p>
            <a:r>
              <a:rPr lang="en-US" dirty="0"/>
              <a:t>Experiments</a:t>
            </a:r>
          </a:p>
          <a:p>
            <a:r>
              <a:rPr lang="en-US" dirty="0"/>
              <a:t>Conclusion</a:t>
            </a:r>
          </a:p>
        </p:txBody>
      </p:sp>
    </p:spTree>
    <p:extLst>
      <p:ext uri="{BB962C8B-B14F-4D97-AF65-F5344CB8AC3E}">
        <p14:creationId xmlns:p14="http://schemas.microsoft.com/office/powerpoint/2010/main" val="66355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Set-up</a:t>
            </a:r>
          </a:p>
          <a:p>
            <a:pPr lvl="1"/>
            <a:r>
              <a:rPr lang="en-US" dirty="0"/>
              <a:t>Datasets</a:t>
            </a:r>
          </a:p>
          <a:p>
            <a:pPr lvl="2"/>
            <a:r>
              <a:rPr lang="en-US" dirty="0"/>
              <a:t>Real Dataset: Didi, </a:t>
            </a:r>
            <a:r>
              <a:rPr lang="en-US" dirty="0" err="1"/>
              <a:t>Olist</a:t>
            </a:r>
            <a:endParaRPr lang="en-US" dirty="0"/>
          </a:p>
          <a:p>
            <a:pPr lvl="2"/>
            <a:r>
              <a:rPr lang="en-US" dirty="0"/>
              <a:t>Synthetic Dataset: follow state-of-the-art</a:t>
            </a:r>
            <a:r>
              <a:rPr lang="en-US" baseline="30000" dirty="0"/>
              <a:t>1</a:t>
            </a:r>
            <a:endParaRPr lang="en-US" dirty="0"/>
          </a:p>
          <a:p>
            <a:pPr lvl="1"/>
            <a:r>
              <a:rPr lang="en-US" dirty="0"/>
              <a:t>Baselines</a:t>
            </a:r>
          </a:p>
          <a:p>
            <a:pPr lvl="2"/>
            <a:r>
              <a:rPr lang="en-US" dirty="0"/>
              <a:t>Variable-H</a:t>
            </a:r>
            <a:r>
              <a:rPr lang="en-US" baseline="30000" dirty="0"/>
              <a:t>1</a:t>
            </a:r>
          </a:p>
          <a:p>
            <a:pPr lvl="2"/>
            <a:r>
              <a:rPr lang="en-US" dirty="0"/>
              <a:t>Fixed-H</a:t>
            </a:r>
            <a:r>
              <a:rPr lang="en-US" baseline="30000" dirty="0"/>
              <a:t>2</a:t>
            </a:r>
          </a:p>
          <a:p>
            <a:pPr lvl="2"/>
            <a:r>
              <a:rPr lang="en-US" dirty="0"/>
              <a:t>RQL-Adapt</a:t>
            </a:r>
            <a:r>
              <a:rPr lang="en-US" baseline="30000" dirty="0"/>
              <a:t>3</a:t>
            </a:r>
          </a:p>
          <a:p>
            <a:pPr lvl="1"/>
            <a:r>
              <a:rPr lang="en-US" dirty="0"/>
              <a:t>Metrics</a:t>
            </a:r>
          </a:p>
          <a:p>
            <a:pPr lvl="2"/>
            <a:r>
              <a:rPr lang="en-US" dirty="0"/>
              <a:t>Running time</a:t>
            </a:r>
          </a:p>
          <a:p>
            <a:pPr lvl="2"/>
            <a:r>
              <a:rPr lang="en-US" dirty="0"/>
              <a:t>Bottleneck cost</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Experiments</a:t>
            </a:r>
          </a:p>
        </p:txBody>
      </p:sp>
      <p:sp>
        <p:nvSpPr>
          <p:cNvPr id="10" name="Rectangle 9">
            <a:extLst>
              <a:ext uri="{FF2B5EF4-FFF2-40B4-BE49-F238E27FC236}">
                <a16:creationId xmlns:a16="http://schemas.microsoft.com/office/drawing/2014/main" id="{EC95332D-440E-B841-97BD-523BE36632CB}"/>
              </a:ext>
            </a:extLst>
          </p:cNvPr>
          <p:cNvSpPr/>
          <p:nvPr/>
        </p:nvSpPr>
        <p:spPr>
          <a:xfrm>
            <a:off x="456344" y="5385515"/>
            <a:ext cx="8231309" cy="763948"/>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SG" sz="1200" baseline="30000" dirty="0">
                <a:solidFill>
                  <a:srgbClr val="002060"/>
                </a:solidFill>
                <a:latin typeface="Arial" panose="020B0604020202020204" pitchFamily="34" charset="0"/>
                <a:cs typeface="Arial" panose="020B0604020202020204" pitchFamily="34" charset="0"/>
              </a:rPr>
              <a:t>1</a:t>
            </a:r>
            <a:r>
              <a:rPr lang="en-SG" sz="1200" dirty="0">
                <a:solidFill>
                  <a:srgbClr val="002060"/>
                </a:solidFill>
                <a:latin typeface="Arial" panose="020B0604020202020204" pitchFamily="34" charset="0"/>
                <a:cs typeface="Arial" panose="020B0604020202020204" pitchFamily="34" charset="0"/>
              </a:rPr>
              <a:t>Li, Long, et al. "Spatial bottleneck minimum task assignment with time-delay.” In DASFAA 2019. </a:t>
            </a:r>
          </a:p>
          <a:p>
            <a:pPr lvl="0">
              <a:defRPr/>
            </a:pPr>
            <a:r>
              <a:rPr lang="en-SG" sz="1200" baseline="30000" dirty="0">
                <a:solidFill>
                  <a:srgbClr val="002060"/>
                </a:solidFill>
                <a:latin typeface="Arial" panose="020B0604020202020204" pitchFamily="34" charset="0"/>
                <a:cs typeface="Arial" panose="020B0604020202020204" pitchFamily="34" charset="0"/>
              </a:rPr>
              <a:t>2</a:t>
            </a:r>
            <a:r>
              <a:rPr lang="en-SG" sz="1200" dirty="0">
                <a:solidFill>
                  <a:srgbClr val="002060"/>
                </a:solidFill>
                <a:latin typeface="Arial" panose="020B0604020202020204" pitchFamily="34" charset="0"/>
                <a:cs typeface="Arial" panose="020B0604020202020204" pitchFamily="34" charset="0"/>
              </a:rPr>
              <a:t>Chen, Zhao, et al. "Minimizing maximum delay of task assignment in spatial crowdsourcing.” In ICDE 2019.</a:t>
            </a:r>
          </a:p>
          <a:p>
            <a:pPr lvl="0">
              <a:defRPr/>
            </a:pPr>
            <a:r>
              <a:rPr lang="en-US" altLang="zh-HK" sz="1200" baseline="30000" dirty="0">
                <a:solidFill>
                  <a:srgbClr val="002060"/>
                </a:solidFill>
                <a:latin typeface="Arial" panose="020B0604020202020204" pitchFamily="34" charset="0"/>
                <a:cs typeface="Arial" panose="020B0604020202020204" pitchFamily="34" charset="0"/>
              </a:rPr>
              <a:t>3</a:t>
            </a:r>
            <a:r>
              <a:rPr lang="en-US" altLang="zh-HK" sz="1200" dirty="0">
                <a:solidFill>
                  <a:srgbClr val="002060"/>
                </a:solidFill>
                <a:latin typeface="Arial" panose="020B0604020202020204" pitchFamily="34" charset="0"/>
                <a:cs typeface="Arial" panose="020B0604020202020204" pitchFamily="34" charset="0"/>
              </a:rPr>
              <a:t>Wang, </a:t>
            </a:r>
            <a:r>
              <a:rPr lang="en-US" altLang="zh-HK" sz="1200" dirty="0" err="1">
                <a:solidFill>
                  <a:srgbClr val="002060"/>
                </a:solidFill>
                <a:latin typeface="Arial" panose="020B0604020202020204" pitchFamily="34" charset="0"/>
                <a:cs typeface="Arial" panose="020B0604020202020204" pitchFamily="34" charset="0"/>
              </a:rPr>
              <a:t>Yansheng</a:t>
            </a:r>
            <a:r>
              <a:rPr lang="en-US" altLang="zh-HK" sz="1200" dirty="0">
                <a:solidFill>
                  <a:srgbClr val="002060"/>
                </a:solidFill>
                <a:latin typeface="Arial" panose="020B0604020202020204" pitchFamily="34" charset="0"/>
                <a:cs typeface="Arial" panose="020B0604020202020204" pitchFamily="34" charset="0"/>
              </a:rPr>
              <a:t>, et al. "Adaptive dynamic bipartite graph matching: A reinforcement learning approach." In ICDE 2019.</a:t>
            </a:r>
            <a:endParaRPr kumimoji="0" lang="en-US" altLang="zh-HK" sz="1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20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Results (real dataset)</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Experiments</a:t>
            </a:r>
          </a:p>
        </p:txBody>
      </p:sp>
      <p:grpSp>
        <p:nvGrpSpPr>
          <p:cNvPr id="36" name="Group 35">
            <a:extLst>
              <a:ext uri="{FF2B5EF4-FFF2-40B4-BE49-F238E27FC236}">
                <a16:creationId xmlns:a16="http://schemas.microsoft.com/office/drawing/2014/main" id="{35649084-9CC8-E544-AFCF-EFEB21FD71F8}"/>
              </a:ext>
            </a:extLst>
          </p:cNvPr>
          <p:cNvGrpSpPr/>
          <p:nvPr/>
        </p:nvGrpSpPr>
        <p:grpSpPr>
          <a:xfrm>
            <a:off x="137158" y="1497138"/>
            <a:ext cx="8869681" cy="3420000"/>
            <a:chOff x="137158" y="1497138"/>
            <a:chExt cx="8869681" cy="3420000"/>
          </a:xfrm>
        </p:grpSpPr>
        <p:grpSp>
          <p:nvGrpSpPr>
            <p:cNvPr id="13" name="Group 12">
              <a:extLst>
                <a:ext uri="{FF2B5EF4-FFF2-40B4-BE49-F238E27FC236}">
                  <a16:creationId xmlns:a16="http://schemas.microsoft.com/office/drawing/2014/main" id="{912333B5-D94A-5D41-9AF1-B207FC016A8B}"/>
                </a:ext>
              </a:extLst>
            </p:cNvPr>
            <p:cNvGrpSpPr>
              <a:grpSpLocks noChangeAspect="1"/>
            </p:cNvGrpSpPr>
            <p:nvPr/>
          </p:nvGrpSpPr>
          <p:grpSpPr>
            <a:xfrm>
              <a:off x="137158" y="1497138"/>
              <a:ext cx="8869681" cy="3420000"/>
              <a:chOff x="0" y="1302929"/>
              <a:chExt cx="9056409" cy="3490389"/>
            </a:xfrm>
          </p:grpSpPr>
          <p:pic>
            <p:nvPicPr>
              <p:cNvPr id="11" name="Picture 10">
                <a:extLst>
                  <a:ext uri="{FF2B5EF4-FFF2-40B4-BE49-F238E27FC236}">
                    <a16:creationId xmlns:a16="http://schemas.microsoft.com/office/drawing/2014/main" id="{707BFFB8-E3B0-9D44-8D80-47ACE5984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2929"/>
                <a:ext cx="4650489" cy="3490389"/>
              </a:xfrm>
              <a:prstGeom prst="rect">
                <a:avLst/>
              </a:prstGeom>
            </p:spPr>
          </p:pic>
          <p:pic>
            <p:nvPicPr>
              <p:cNvPr id="12" name="Picture 11">
                <a:extLst>
                  <a:ext uri="{FF2B5EF4-FFF2-40B4-BE49-F238E27FC236}">
                    <a16:creationId xmlns:a16="http://schemas.microsoft.com/office/drawing/2014/main" id="{EF26EE06-9CD7-9D44-8936-0E063C09B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920" y="1302929"/>
                <a:ext cx="4650489" cy="3490389"/>
              </a:xfrm>
              <a:prstGeom prst="rect">
                <a:avLst/>
              </a:prstGeom>
            </p:spPr>
          </p:pic>
        </p:grpSp>
        <p:cxnSp>
          <p:nvCxnSpPr>
            <p:cNvPr id="4" name="Straight Connector 3">
              <a:extLst>
                <a:ext uri="{FF2B5EF4-FFF2-40B4-BE49-F238E27FC236}">
                  <a16:creationId xmlns:a16="http://schemas.microsoft.com/office/drawing/2014/main" id="{26C67E94-24A0-1F44-8142-B798756984B3}"/>
                </a:ext>
              </a:extLst>
            </p:cNvPr>
            <p:cNvCxnSpPr>
              <a:cxnSpLocks/>
            </p:cNvCxnSpPr>
            <p:nvPr/>
          </p:nvCxnSpPr>
          <p:spPr bwMode="auto">
            <a:xfrm flipH="1">
              <a:off x="856648" y="3140243"/>
              <a:ext cx="277531" cy="0"/>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AAAA26-9B29-FA4E-9C2F-5599CC0A5FF3}"/>
                </a:ext>
              </a:extLst>
            </p:cNvPr>
            <p:cNvCxnSpPr>
              <a:cxnSpLocks/>
            </p:cNvCxnSpPr>
            <p:nvPr/>
          </p:nvCxnSpPr>
          <p:spPr bwMode="auto">
            <a:xfrm>
              <a:off x="856648" y="3159493"/>
              <a:ext cx="0" cy="1364381"/>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57251-D7E2-7841-A389-DE55FD14B4D9}"/>
                </a:ext>
              </a:extLst>
            </p:cNvPr>
            <p:cNvCxnSpPr>
              <a:cxnSpLocks/>
            </p:cNvCxnSpPr>
            <p:nvPr/>
          </p:nvCxnSpPr>
          <p:spPr bwMode="auto">
            <a:xfrm>
              <a:off x="1143803" y="3159493"/>
              <a:ext cx="0" cy="1364381"/>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674367-A664-E44F-ACB7-F9B27D4BC7B3}"/>
                </a:ext>
              </a:extLst>
            </p:cNvPr>
            <p:cNvCxnSpPr>
              <a:cxnSpLocks/>
            </p:cNvCxnSpPr>
            <p:nvPr/>
          </p:nvCxnSpPr>
          <p:spPr bwMode="auto">
            <a:xfrm flipH="1">
              <a:off x="2857099" y="3583005"/>
              <a:ext cx="277531" cy="0"/>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E87624-ACB5-9F44-A112-7ED80831660F}"/>
                </a:ext>
              </a:extLst>
            </p:cNvPr>
            <p:cNvCxnSpPr>
              <a:cxnSpLocks/>
            </p:cNvCxnSpPr>
            <p:nvPr/>
          </p:nvCxnSpPr>
          <p:spPr bwMode="auto">
            <a:xfrm>
              <a:off x="2857099" y="3583005"/>
              <a:ext cx="0" cy="940869"/>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9AE3FAD-4A76-614D-BE8C-10A93BFC77DE}"/>
                </a:ext>
              </a:extLst>
            </p:cNvPr>
            <p:cNvCxnSpPr>
              <a:cxnSpLocks/>
            </p:cNvCxnSpPr>
            <p:nvPr/>
          </p:nvCxnSpPr>
          <p:spPr bwMode="auto">
            <a:xfrm>
              <a:off x="3163504" y="3583005"/>
              <a:ext cx="0" cy="940869"/>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976993-E168-DC43-8565-1735D3A083E5}"/>
                </a:ext>
              </a:extLst>
            </p:cNvPr>
            <p:cNvCxnSpPr>
              <a:cxnSpLocks/>
            </p:cNvCxnSpPr>
            <p:nvPr/>
          </p:nvCxnSpPr>
          <p:spPr bwMode="auto">
            <a:xfrm flipH="1">
              <a:off x="5186412" y="3987265"/>
              <a:ext cx="277531" cy="0"/>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F4E1BA-EE6C-2040-8B77-1F820097BC6A}"/>
                </a:ext>
              </a:extLst>
            </p:cNvPr>
            <p:cNvCxnSpPr>
              <a:cxnSpLocks/>
            </p:cNvCxnSpPr>
            <p:nvPr/>
          </p:nvCxnSpPr>
          <p:spPr bwMode="auto">
            <a:xfrm>
              <a:off x="5186412" y="3987265"/>
              <a:ext cx="0" cy="536609"/>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2545F9-3463-0F4C-92AD-E13D5E82B6DE}"/>
                </a:ext>
              </a:extLst>
            </p:cNvPr>
            <p:cNvCxnSpPr>
              <a:cxnSpLocks/>
            </p:cNvCxnSpPr>
            <p:nvPr/>
          </p:nvCxnSpPr>
          <p:spPr bwMode="auto">
            <a:xfrm>
              <a:off x="5463943" y="3987265"/>
              <a:ext cx="9624" cy="536609"/>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35FE99-0FFB-FC4A-911D-6E0E443AA646}"/>
                </a:ext>
              </a:extLst>
            </p:cNvPr>
            <p:cNvCxnSpPr>
              <a:cxnSpLocks/>
            </p:cNvCxnSpPr>
            <p:nvPr/>
          </p:nvCxnSpPr>
          <p:spPr bwMode="auto">
            <a:xfrm flipH="1">
              <a:off x="7188467" y="4420402"/>
              <a:ext cx="277531" cy="0"/>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8414F6-6BBD-CE41-BB25-C78467104F97}"/>
                </a:ext>
              </a:extLst>
            </p:cNvPr>
            <p:cNvCxnSpPr>
              <a:cxnSpLocks/>
            </p:cNvCxnSpPr>
            <p:nvPr/>
          </p:nvCxnSpPr>
          <p:spPr bwMode="auto">
            <a:xfrm>
              <a:off x="7188467" y="4420402"/>
              <a:ext cx="0" cy="103472"/>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B366EB-CCFD-2C4C-B2B2-CE5DDEDD47F3}"/>
                </a:ext>
              </a:extLst>
            </p:cNvPr>
            <p:cNvCxnSpPr>
              <a:cxnSpLocks/>
            </p:cNvCxnSpPr>
            <p:nvPr/>
          </p:nvCxnSpPr>
          <p:spPr bwMode="auto">
            <a:xfrm>
              <a:off x="7465998" y="4420402"/>
              <a:ext cx="9624" cy="103472"/>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19CD1DCD-488E-AA44-868C-DD4409DFBA70}"/>
              </a:ext>
            </a:extLst>
          </p:cNvPr>
          <p:cNvSpPr/>
          <p:nvPr/>
        </p:nvSpPr>
        <p:spPr>
          <a:xfrm>
            <a:off x="952900" y="5000180"/>
            <a:ext cx="7238198" cy="101002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chemeClr val="tx1"/>
                </a:solidFill>
                <a:latin typeface="Calibri" panose="020F0502020204030204" pitchFamily="34" charset="0"/>
                <a:cs typeface="Calibri" panose="020F0502020204030204" pitchFamily="34" charset="0"/>
              </a:rPr>
              <a:t>Our algorithm performs the best consistently among all online algorithms. </a:t>
            </a:r>
          </a:p>
          <a:p>
            <a:pPr marL="285750" lvl="0" indent="-285750">
              <a:buFont typeface="Arial" panose="020B0604020202020204" pitchFamily="34" charset="0"/>
              <a:buChar char="•"/>
              <a:defRPr/>
            </a:pPr>
            <a:r>
              <a:rPr lang="en-US" dirty="0">
                <a:solidFill>
                  <a:schemeClr val="tx1"/>
                </a:solidFill>
                <a:latin typeface="Calibri" panose="020F0502020204030204" pitchFamily="34" charset="0"/>
                <a:cs typeface="Calibri" panose="020F0502020204030204" pitchFamily="34" charset="0"/>
              </a:rPr>
              <a:t>Effectiveness: Adaptive holding strategy better than non-adaptive ones;</a:t>
            </a:r>
          </a:p>
          <a:p>
            <a:pPr marL="285750" lvl="0" indent="-285750">
              <a:buFont typeface="Arial" panose="020B0604020202020204" pitchFamily="34" charset="0"/>
              <a:buChar char="•"/>
              <a:defRPr/>
            </a:pPr>
            <a:r>
              <a:rPr lang="en-US" dirty="0">
                <a:solidFill>
                  <a:schemeClr val="tx1"/>
                </a:solidFill>
                <a:latin typeface="Calibri" panose="020F0502020204030204" pitchFamily="34" charset="0"/>
                <a:cs typeface="Calibri" panose="020F0502020204030204" pitchFamily="34" charset="0"/>
              </a:rPr>
              <a:t>Efficiency: relies on how frequently the actions are performed. </a:t>
            </a:r>
          </a:p>
        </p:txBody>
      </p:sp>
    </p:spTree>
    <p:extLst>
      <p:ext uri="{BB962C8B-B14F-4D97-AF65-F5344CB8AC3E}">
        <p14:creationId xmlns:p14="http://schemas.microsoft.com/office/powerpoint/2010/main" val="3522130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2" y="875071"/>
            <a:ext cx="8414276" cy="5175210"/>
          </a:xfrm>
        </p:spPr>
        <p:txBody>
          <a:bodyPr/>
          <a:lstStyle/>
          <a:p>
            <a:r>
              <a:rPr lang="en-US" dirty="0"/>
              <a:t>Ablation study (real dataset)</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Experiments</a:t>
            </a:r>
          </a:p>
        </p:txBody>
      </p:sp>
      <p:grpSp>
        <p:nvGrpSpPr>
          <p:cNvPr id="30" name="Group 29">
            <a:extLst>
              <a:ext uri="{FF2B5EF4-FFF2-40B4-BE49-F238E27FC236}">
                <a16:creationId xmlns:a16="http://schemas.microsoft.com/office/drawing/2014/main" id="{7FDB4193-DAF8-284B-BE1A-AD80E6606D7F}"/>
              </a:ext>
            </a:extLst>
          </p:cNvPr>
          <p:cNvGrpSpPr/>
          <p:nvPr/>
        </p:nvGrpSpPr>
        <p:grpSpPr>
          <a:xfrm>
            <a:off x="136800" y="1497600"/>
            <a:ext cx="8929922" cy="3420000"/>
            <a:chOff x="136800" y="1497600"/>
            <a:chExt cx="8929922" cy="3420000"/>
          </a:xfrm>
        </p:grpSpPr>
        <p:grpSp>
          <p:nvGrpSpPr>
            <p:cNvPr id="6" name="Group 5">
              <a:extLst>
                <a:ext uri="{FF2B5EF4-FFF2-40B4-BE49-F238E27FC236}">
                  <a16:creationId xmlns:a16="http://schemas.microsoft.com/office/drawing/2014/main" id="{F2229F63-C15E-0049-B3F0-E22D202C9AC7}"/>
                </a:ext>
              </a:extLst>
            </p:cNvPr>
            <p:cNvGrpSpPr/>
            <p:nvPr/>
          </p:nvGrpSpPr>
          <p:grpSpPr>
            <a:xfrm>
              <a:off x="136800" y="1497600"/>
              <a:ext cx="8929922" cy="3420000"/>
              <a:chOff x="32703" y="1453278"/>
              <a:chExt cx="8929922" cy="3420000"/>
            </a:xfrm>
          </p:grpSpPr>
          <p:pic>
            <p:nvPicPr>
              <p:cNvPr id="4" name="Picture 3">
                <a:extLst>
                  <a:ext uri="{FF2B5EF4-FFF2-40B4-BE49-F238E27FC236}">
                    <a16:creationId xmlns:a16="http://schemas.microsoft.com/office/drawing/2014/main" id="{C24689CA-D2E9-0D49-814F-879779BCC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3" y="1453278"/>
                <a:ext cx="4556705" cy="3420000"/>
              </a:xfrm>
              <a:prstGeom prst="rect">
                <a:avLst/>
              </a:prstGeom>
            </p:spPr>
          </p:pic>
          <p:pic>
            <p:nvPicPr>
              <p:cNvPr id="8" name="Picture 7">
                <a:extLst>
                  <a:ext uri="{FF2B5EF4-FFF2-40B4-BE49-F238E27FC236}">
                    <a16:creationId xmlns:a16="http://schemas.microsoft.com/office/drawing/2014/main" id="{4727C6C7-EFFC-B140-B8C8-164F7EF6F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920" y="1453278"/>
                <a:ext cx="4556705" cy="3420000"/>
              </a:xfrm>
              <a:prstGeom prst="rect">
                <a:avLst/>
              </a:prstGeom>
            </p:spPr>
          </p:pic>
        </p:grpSp>
        <p:cxnSp>
          <p:nvCxnSpPr>
            <p:cNvPr id="9" name="Straight Connector 8">
              <a:extLst>
                <a:ext uri="{FF2B5EF4-FFF2-40B4-BE49-F238E27FC236}">
                  <a16:creationId xmlns:a16="http://schemas.microsoft.com/office/drawing/2014/main" id="{AEEF7EC7-CB81-E945-A17C-6992CF833D4A}"/>
                </a:ext>
              </a:extLst>
            </p:cNvPr>
            <p:cNvCxnSpPr/>
            <p:nvPr/>
          </p:nvCxnSpPr>
          <p:spPr bwMode="auto">
            <a:xfrm>
              <a:off x="856648" y="2675823"/>
              <a:ext cx="0" cy="1867301"/>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3E49E6-BDE3-5545-9A9C-860F5F49EF9D}"/>
                </a:ext>
              </a:extLst>
            </p:cNvPr>
            <p:cNvCxnSpPr/>
            <p:nvPr/>
          </p:nvCxnSpPr>
          <p:spPr bwMode="auto">
            <a:xfrm>
              <a:off x="1153427" y="2675823"/>
              <a:ext cx="0" cy="1867301"/>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DA34B1-3AD0-0747-B7E2-433F1AD27868}"/>
                </a:ext>
              </a:extLst>
            </p:cNvPr>
            <p:cNvCxnSpPr>
              <a:cxnSpLocks/>
            </p:cNvCxnSpPr>
            <p:nvPr/>
          </p:nvCxnSpPr>
          <p:spPr bwMode="auto">
            <a:xfrm>
              <a:off x="856648" y="2675823"/>
              <a:ext cx="296779" cy="0"/>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E3AD16-CE96-A443-A361-7D6E9B12CC23}"/>
                </a:ext>
              </a:extLst>
            </p:cNvPr>
            <p:cNvCxnSpPr>
              <a:cxnSpLocks/>
            </p:cNvCxnSpPr>
            <p:nvPr/>
          </p:nvCxnSpPr>
          <p:spPr bwMode="auto">
            <a:xfrm>
              <a:off x="2866724" y="3291840"/>
              <a:ext cx="0" cy="1251284"/>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CC2E77-4118-714A-BF23-0792B3549A8F}"/>
                </a:ext>
              </a:extLst>
            </p:cNvPr>
            <p:cNvCxnSpPr>
              <a:cxnSpLocks/>
            </p:cNvCxnSpPr>
            <p:nvPr/>
          </p:nvCxnSpPr>
          <p:spPr bwMode="auto">
            <a:xfrm>
              <a:off x="3163503" y="3291840"/>
              <a:ext cx="0" cy="1251284"/>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AA5B57-D3F2-AC48-AD63-BCF6B156A15F}"/>
                </a:ext>
              </a:extLst>
            </p:cNvPr>
            <p:cNvCxnSpPr>
              <a:cxnSpLocks/>
            </p:cNvCxnSpPr>
            <p:nvPr/>
          </p:nvCxnSpPr>
          <p:spPr bwMode="auto">
            <a:xfrm>
              <a:off x="2866724" y="3291840"/>
              <a:ext cx="296779" cy="0"/>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FEB00A-24CE-E042-9D78-42B44C81B94C}"/>
                </a:ext>
              </a:extLst>
            </p:cNvPr>
            <p:cNvCxnSpPr>
              <a:cxnSpLocks/>
            </p:cNvCxnSpPr>
            <p:nvPr/>
          </p:nvCxnSpPr>
          <p:spPr bwMode="auto">
            <a:xfrm>
              <a:off x="5234539" y="3503596"/>
              <a:ext cx="0" cy="1039528"/>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EFDC0E-0C5C-4146-94E2-F312DB732B13}"/>
                </a:ext>
              </a:extLst>
            </p:cNvPr>
            <p:cNvCxnSpPr>
              <a:cxnSpLocks/>
            </p:cNvCxnSpPr>
            <p:nvPr/>
          </p:nvCxnSpPr>
          <p:spPr bwMode="auto">
            <a:xfrm>
              <a:off x="5531318" y="3503596"/>
              <a:ext cx="0" cy="1039528"/>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ADF900-BACD-D245-8BFB-A3DEDF617E03}"/>
                </a:ext>
              </a:extLst>
            </p:cNvPr>
            <p:cNvCxnSpPr>
              <a:cxnSpLocks/>
            </p:cNvCxnSpPr>
            <p:nvPr/>
          </p:nvCxnSpPr>
          <p:spPr bwMode="auto">
            <a:xfrm>
              <a:off x="5234539" y="3503596"/>
              <a:ext cx="296779" cy="0"/>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F862EA2-F0F9-0D4A-882A-86CC4F762EAF}"/>
                </a:ext>
              </a:extLst>
            </p:cNvPr>
            <p:cNvCxnSpPr>
              <a:cxnSpLocks/>
            </p:cNvCxnSpPr>
            <p:nvPr/>
          </p:nvCxnSpPr>
          <p:spPr bwMode="auto">
            <a:xfrm>
              <a:off x="7236593" y="4052236"/>
              <a:ext cx="0" cy="490888"/>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0E73D0-11A6-A348-AD77-9F248478C137}"/>
                </a:ext>
              </a:extLst>
            </p:cNvPr>
            <p:cNvCxnSpPr>
              <a:cxnSpLocks/>
            </p:cNvCxnSpPr>
            <p:nvPr/>
          </p:nvCxnSpPr>
          <p:spPr bwMode="auto">
            <a:xfrm>
              <a:off x="7533372" y="4052236"/>
              <a:ext cx="0" cy="490888"/>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58A906-619E-7F4E-B3F9-0CF993277F19}"/>
                </a:ext>
              </a:extLst>
            </p:cNvPr>
            <p:cNvCxnSpPr>
              <a:cxnSpLocks/>
            </p:cNvCxnSpPr>
            <p:nvPr/>
          </p:nvCxnSpPr>
          <p:spPr bwMode="auto">
            <a:xfrm>
              <a:off x="7236593" y="4052236"/>
              <a:ext cx="296779" cy="0"/>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3600249-DBF5-CE41-B173-EF75F2BC849D}"/>
                  </a:ext>
                </a:extLst>
              </p:cNvPr>
              <p:cNvSpPr/>
              <p:nvPr/>
            </p:nvSpPr>
            <p:spPr>
              <a:xfrm>
                <a:off x="710929" y="4936048"/>
                <a:ext cx="7722140" cy="157059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chemeClr val="tx1"/>
                    </a:solidFill>
                    <a:latin typeface="Calibri" panose="020F0502020204030204" pitchFamily="34" charset="0"/>
                    <a:cs typeface="Calibri" panose="020F0502020204030204" pitchFamily="34" charset="0"/>
                  </a:rPr>
                  <a:t>Effectiveness</a:t>
                </a:r>
              </a:p>
              <a:p>
                <a:pPr marL="285750" lvl="0" indent="-285750">
                  <a:buFont typeface="Arial" panose="020B0604020202020204" pitchFamily="34" charset="0"/>
                  <a:buChar char="•"/>
                  <a:defRPr/>
                </a:pPr>
                <a:r>
                  <a:rPr lang="en-US" dirty="0">
                    <a:solidFill>
                      <a:schemeClr val="tx1"/>
                    </a:solidFill>
                    <a:latin typeface="Calibri" panose="020F0502020204030204" pitchFamily="34" charset="0"/>
                    <a:cs typeface="Calibri" panose="020F0502020204030204" pitchFamily="34" charset="0"/>
                  </a:rPr>
                  <a:t>State definition of Adaptive-H captures richer and more relevant information, </a:t>
                </a:r>
              </a:p>
              <a:p>
                <a:pPr marL="285750" lvl="0" indent="-285750">
                  <a:buFont typeface="Arial" panose="020B0604020202020204" pitchFamily="34" charset="0"/>
                  <a:buChar char="•"/>
                  <a:defRPr/>
                </a:pPr>
                <a:r>
                  <a:rPr lang="en-US" dirty="0">
                    <a:solidFill>
                      <a:schemeClr val="tx1"/>
                    </a:solidFill>
                    <a:latin typeface="Calibri" panose="020F0502020204030204" pitchFamily="34" charset="0"/>
                    <a:cs typeface="Calibri" panose="020F0502020204030204" pitchFamily="34" charset="0"/>
                  </a:rPr>
                  <a:t>Action definition of Adaptive-H makes it possible to perform holding; </a:t>
                </a:r>
              </a:p>
              <a:p>
                <a:pPr lvl="0">
                  <a:defRPr/>
                </a:pPr>
                <a:r>
                  <a:rPr lang="en-US" dirty="0">
                    <a:solidFill>
                      <a:schemeClr val="tx1"/>
                    </a:solidFill>
                    <a:latin typeface="Calibri" panose="020F0502020204030204" pitchFamily="34" charset="0"/>
                    <a:cs typeface="Calibri" panose="020F0502020204030204" pitchFamily="34" charset="0"/>
                  </a:rPr>
                  <a:t>Efficiency</a:t>
                </a:r>
              </a:p>
              <a:p>
                <a:pPr marL="285750" lvl="0" indent="-285750">
                  <a:buFont typeface="Arial" panose="020B0604020202020204" pitchFamily="34" charset="0"/>
                  <a:buChar char="•"/>
                  <a:defRPr/>
                </a:pPr>
                <a:r>
                  <a:rPr lang="en-US" dirty="0">
                    <a:solidFill>
                      <a:schemeClr val="tx1"/>
                    </a:solidFill>
                    <a:latin typeface="Calibri" panose="020F0502020204030204" pitchFamily="34" charset="0"/>
                    <a:cs typeface="Calibri" panose="020F0502020204030204" pitchFamily="34" charset="0"/>
                  </a:rPr>
                  <a:t>State </a:t>
                </a:r>
                <a14:m>
                  <m:oMath xmlns:m="http://schemas.openxmlformats.org/officeDocument/2006/math">
                    <m:sSub>
                      <m:sSubPr>
                        <m:ctrlPr>
                          <a:rPr lang="en-US" i="1" dirty="0" smtClean="0">
                            <a:solidFill>
                              <a:schemeClr val="tx1"/>
                            </a:solidFill>
                            <a:latin typeface="Cambria Math" panose="02040503050406030204" pitchFamily="18" charset="0"/>
                            <a:cs typeface="Calibri" panose="020F0502020204030204" pitchFamily="34" charset="0"/>
                          </a:rPr>
                        </m:ctrlPr>
                      </m:sSubPr>
                      <m:e>
                        <m:r>
                          <a:rPr lang="en-US" i="1" dirty="0" smtClean="0">
                            <a:solidFill>
                              <a:schemeClr val="tx1"/>
                            </a:solidFill>
                            <a:latin typeface="Cambria Math" panose="02040503050406030204" pitchFamily="18" charset="0"/>
                            <a:cs typeface="Calibri" panose="020F0502020204030204" pitchFamily="34" charset="0"/>
                          </a:rPr>
                          <m:t>𝑆</m:t>
                        </m:r>
                      </m:e>
                      <m:sub>
                        <m:r>
                          <a:rPr lang="en-US" i="1" dirty="0">
                            <a:solidFill>
                              <a:schemeClr val="tx1"/>
                            </a:solidFill>
                            <a:latin typeface="Cambria Math" panose="02040503050406030204" pitchFamily="18" charset="0"/>
                            <a:cs typeface="Calibri" panose="020F0502020204030204" pitchFamily="34" charset="0"/>
                          </a:rPr>
                          <m:t>2</m:t>
                        </m:r>
                      </m:sub>
                    </m:sSub>
                  </m:oMath>
                </a14:m>
                <a:r>
                  <a:rPr lang="en-US" dirty="0">
                    <a:solidFill>
                      <a:schemeClr val="tx1"/>
                    </a:solidFill>
                    <a:latin typeface="Calibri" panose="020F0502020204030204" pitchFamily="34" charset="0"/>
                    <a:cs typeface="Calibri" panose="020F0502020204030204" pitchFamily="34" charset="0"/>
                  </a:rPr>
                  <a:t> is cheaper to compute than </a:t>
                </a:r>
                <a14:m>
                  <m:oMath xmlns:m="http://schemas.openxmlformats.org/officeDocument/2006/math">
                    <m:sSub>
                      <m:sSubPr>
                        <m:ctrlPr>
                          <a:rPr lang="en-US" i="1" dirty="0" smtClean="0">
                            <a:solidFill>
                              <a:schemeClr val="tx1"/>
                            </a:solidFill>
                            <a:latin typeface="Cambria Math" panose="02040503050406030204" pitchFamily="18" charset="0"/>
                            <a:cs typeface="Calibri" panose="020F0502020204030204" pitchFamily="34" charset="0"/>
                          </a:rPr>
                        </m:ctrlPr>
                      </m:sSubPr>
                      <m:e>
                        <m:r>
                          <a:rPr lang="en-US" i="1" dirty="0" smtClean="0">
                            <a:solidFill>
                              <a:schemeClr val="tx1"/>
                            </a:solidFill>
                            <a:latin typeface="Cambria Math" panose="02040503050406030204" pitchFamily="18" charset="0"/>
                            <a:cs typeface="Calibri" panose="020F0502020204030204" pitchFamily="34" charset="0"/>
                          </a:rPr>
                          <m:t>𝑆</m:t>
                        </m:r>
                      </m:e>
                      <m:sub>
                        <m:r>
                          <a:rPr lang="en-US" i="1" dirty="0" smtClean="0">
                            <a:solidFill>
                              <a:schemeClr val="tx1"/>
                            </a:solidFill>
                            <a:latin typeface="Cambria Math" panose="02040503050406030204" pitchFamily="18" charset="0"/>
                            <a:cs typeface="Calibri" panose="020F0502020204030204" pitchFamily="34" charset="0"/>
                          </a:rPr>
                          <m:t>1</m:t>
                        </m:r>
                      </m:sub>
                    </m:sSub>
                  </m:oMath>
                </a14:m>
                <a:r>
                  <a:rPr lang="en-US" dirty="0">
                    <a:solidFill>
                      <a:schemeClr val="tx1"/>
                    </a:solidFill>
                    <a:latin typeface="Calibri" panose="020F0502020204030204" pitchFamily="34" charset="0"/>
                    <a:cs typeface="Calibri" panose="020F0502020204030204" pitchFamily="34" charset="0"/>
                  </a:rPr>
                  <a:t>; </a:t>
                </a:r>
              </a:p>
            </p:txBody>
          </p:sp>
        </mc:Choice>
        <mc:Fallback xmlns="">
          <p:sp>
            <p:nvSpPr>
              <p:cNvPr id="31" name="Rectangle 30">
                <a:extLst>
                  <a:ext uri="{FF2B5EF4-FFF2-40B4-BE49-F238E27FC236}">
                    <a16:creationId xmlns:a16="http://schemas.microsoft.com/office/drawing/2014/main" id="{63600249-DBF5-CE41-B173-EF75F2BC849D}"/>
                  </a:ext>
                </a:extLst>
              </p:cNvPr>
              <p:cNvSpPr>
                <a:spLocks noRot="1" noChangeAspect="1" noMove="1" noResize="1" noEditPoints="1" noAdjustHandles="1" noChangeArrowheads="1" noChangeShapeType="1" noTextEdit="1"/>
              </p:cNvSpPr>
              <p:nvPr/>
            </p:nvSpPr>
            <p:spPr>
              <a:xfrm>
                <a:off x="710929" y="4936048"/>
                <a:ext cx="7722140" cy="1570598"/>
              </a:xfrm>
              <a:prstGeom prst="rect">
                <a:avLst/>
              </a:prstGeom>
              <a:blipFill>
                <a:blip r:embed="rId5"/>
                <a:stretch>
                  <a:fillRect l="-656" r="-164" b="-157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45C0068-EB7A-114B-A583-2BFDCA06D691}"/>
                  </a:ext>
                </a:extLst>
              </p:cNvPr>
              <p:cNvSpPr/>
              <p:nvPr/>
            </p:nvSpPr>
            <p:spPr>
              <a:xfrm>
                <a:off x="5160041" y="321302"/>
                <a:ext cx="3851906" cy="943743"/>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14:m>
                  <m:oMath xmlns:m="http://schemas.openxmlformats.org/officeDocument/2006/math">
                    <m:sSub>
                      <m:sSubPr>
                        <m:ctrlPr>
                          <a:rPr lang="en-US" altLang="zh-HK" i="1" dirty="0" smtClean="0">
                            <a:solidFill>
                              <a:prstClr val="black"/>
                            </a:solidFill>
                            <a:latin typeface="Cambria Math" panose="02040503050406030204" pitchFamily="18" charset="0"/>
                            <a:cs typeface="Calibri" panose="020F0502020204030204" pitchFamily="34" charset="0"/>
                          </a:rPr>
                        </m:ctrlPr>
                      </m:sSubPr>
                      <m:e>
                        <m:r>
                          <a:rPr lang="en-US" altLang="zh-HK" i="1" dirty="0" smtClean="0">
                            <a:solidFill>
                              <a:prstClr val="black"/>
                            </a:solidFill>
                            <a:latin typeface="Cambria Math" panose="02040503050406030204" pitchFamily="18" charset="0"/>
                            <a:cs typeface="Calibri" panose="020F0502020204030204" pitchFamily="34" charset="0"/>
                          </a:rPr>
                          <m:t>𝑆</m:t>
                        </m:r>
                      </m:e>
                      <m:sub>
                        <m:r>
                          <a:rPr lang="en-US" altLang="zh-HK" i="1" dirty="0" smtClean="0">
                            <a:solidFill>
                              <a:prstClr val="black"/>
                            </a:solidFill>
                            <a:latin typeface="Cambria Math" panose="02040503050406030204" pitchFamily="18" charset="0"/>
                            <a:cs typeface="Calibri" panose="020F0502020204030204" pitchFamily="34" charset="0"/>
                          </a:rPr>
                          <m:t>1</m:t>
                        </m:r>
                      </m:sub>
                    </m:sSub>
                    <m:r>
                      <a:rPr lang="en-US" altLang="zh-HK" i="1" dirty="0" smtClean="0">
                        <a:solidFill>
                          <a:prstClr val="black"/>
                        </a:solidFill>
                        <a:latin typeface="Cambria Math" panose="02040503050406030204" pitchFamily="18" charset="0"/>
                        <a:cs typeface="Calibri" panose="020F0502020204030204" pitchFamily="34" charset="0"/>
                      </a:rPr>
                      <m:t>, </m:t>
                    </m:r>
                    <m:sSub>
                      <m:sSubPr>
                        <m:ctrlPr>
                          <a:rPr lang="en-US" altLang="zh-HK" i="1" dirty="0" smtClean="0">
                            <a:solidFill>
                              <a:prstClr val="black"/>
                            </a:solidFill>
                            <a:latin typeface="Cambria Math" panose="02040503050406030204" pitchFamily="18" charset="0"/>
                            <a:cs typeface="Calibri" panose="020F0502020204030204" pitchFamily="34" charset="0"/>
                          </a:rPr>
                        </m:ctrlPr>
                      </m:sSubPr>
                      <m:e>
                        <m:r>
                          <a:rPr lang="en-US" altLang="zh-HK" i="1" dirty="0" smtClean="0">
                            <a:solidFill>
                              <a:prstClr val="black"/>
                            </a:solidFill>
                            <a:latin typeface="Cambria Math" panose="02040503050406030204" pitchFamily="18" charset="0"/>
                            <a:cs typeface="Calibri" panose="020F0502020204030204" pitchFamily="34" charset="0"/>
                          </a:rPr>
                          <m:t>𝐴</m:t>
                        </m:r>
                      </m:e>
                      <m:sub>
                        <m:r>
                          <a:rPr lang="en-US" altLang="zh-HK" i="1" dirty="0" smtClean="0">
                            <a:solidFill>
                              <a:prstClr val="black"/>
                            </a:solidFill>
                            <a:latin typeface="Cambria Math" panose="02040503050406030204" pitchFamily="18" charset="0"/>
                            <a:cs typeface="Calibri" panose="020F0502020204030204" pitchFamily="34" charset="0"/>
                          </a:rPr>
                          <m:t>1</m:t>
                        </m:r>
                      </m:sub>
                    </m:sSub>
                  </m:oMath>
                </a14:m>
                <a:r>
                  <a:rPr lang="en-US" altLang="zh-HK" dirty="0">
                    <a:solidFill>
                      <a:prstClr val="black"/>
                    </a:solidFill>
                    <a:latin typeface="Calibri" panose="020F0502020204030204" pitchFamily="34" charset="0"/>
                    <a:cs typeface="Calibri" panose="020F0502020204030204" pitchFamily="34" charset="0"/>
                  </a:rPr>
                  <a:t>: our state, action definition;</a:t>
                </a:r>
              </a:p>
              <a:p>
                <a:pPr lvl="0">
                  <a:defRPr/>
                </a:pP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𝑆</m:t>
                        </m:r>
                      </m:e>
                      <m:sub>
                        <m:r>
                          <a:rPr lang="en-US" altLang="zh-HK" i="1" dirty="0" smtClean="0">
                            <a:solidFill>
                              <a:prstClr val="black"/>
                            </a:solidFill>
                            <a:latin typeface="Cambria Math" panose="02040503050406030204" pitchFamily="18" charset="0"/>
                          </a:rPr>
                          <m:t>2</m:t>
                        </m:r>
                      </m:sub>
                    </m:sSub>
                  </m:oMath>
                </a14:m>
                <a:r>
                  <a:rPr lang="en-US" altLang="zh-HK" dirty="0">
                    <a:solidFill>
                      <a:prstClr val="black"/>
                    </a:solidFill>
                    <a:latin typeface="Calibri" panose="020F0502020204030204"/>
                  </a:rPr>
                  <a:t>: state definition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𝑠</m:t>
                        </m:r>
                      </m:e>
                      <m:sub>
                        <m:r>
                          <a:rPr lang="en-US" altLang="zh-HK" i="1" dirty="0" smtClean="0">
                            <a:solidFill>
                              <a:prstClr val="black"/>
                            </a:solidFill>
                            <a:latin typeface="Cambria Math" panose="02040503050406030204" pitchFamily="18" charset="0"/>
                          </a:rPr>
                          <m:t>𝑘</m:t>
                        </m:r>
                      </m:sub>
                    </m:sSub>
                    <m:r>
                      <a:rPr lang="en-US" altLang="zh-HK" i="1" dirty="0" smtClean="0">
                        <a:solidFill>
                          <a:prstClr val="black"/>
                        </a:solidFill>
                        <a:latin typeface="Cambria Math" panose="02040503050406030204" pitchFamily="18" charset="0"/>
                      </a:rPr>
                      <m:t>=</m:t>
                    </m:r>
                    <m:d>
                      <m:dPr>
                        <m:ctrlPr>
                          <a:rPr lang="en-US" altLang="zh-HK" i="1" dirty="0" smtClean="0">
                            <a:solidFill>
                              <a:prstClr val="black"/>
                            </a:solidFill>
                            <a:latin typeface="Cambria Math" panose="02040503050406030204" pitchFamily="18" charset="0"/>
                          </a:rPr>
                        </m:ctrlPr>
                      </m:dPr>
                      <m:e>
                        <m:d>
                          <m:dPr>
                            <m:begChr m:val="|"/>
                            <m:endChr m:val="|"/>
                            <m:ctrlPr>
                              <a:rPr lang="en-US" altLang="zh-HK" i="1" dirty="0" smtClean="0">
                                <a:solidFill>
                                  <a:prstClr val="black"/>
                                </a:solidFill>
                                <a:latin typeface="Cambria Math" panose="02040503050406030204" pitchFamily="18" charset="0"/>
                              </a:rPr>
                            </m:ctrlPr>
                          </m:dPr>
                          <m:e>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𝑅</m:t>
                                </m:r>
                              </m:e>
                              <m:sub>
                                <m:r>
                                  <a:rPr lang="en-US" altLang="zh-HK" i="1" dirty="0" err="1" smtClean="0">
                                    <a:solidFill>
                                      <a:prstClr val="black"/>
                                    </a:solidFill>
                                    <a:latin typeface="Cambria Math" panose="02040503050406030204" pitchFamily="18" charset="0"/>
                                  </a:rPr>
                                  <m:t>𝑘</m:t>
                                </m:r>
                              </m:sub>
                            </m:sSub>
                          </m:e>
                        </m:d>
                        <m:r>
                          <a:rPr lang="en-US" altLang="zh-HK" i="1" dirty="0" smtClean="0">
                            <a:solidFill>
                              <a:prstClr val="black"/>
                            </a:solidFill>
                            <a:latin typeface="Cambria Math" panose="02040503050406030204" pitchFamily="18" charset="0"/>
                          </a:rPr>
                          <m:t>, </m:t>
                        </m:r>
                        <m:d>
                          <m:dPr>
                            <m:begChr m:val="|"/>
                            <m:endChr m:val="|"/>
                            <m:ctrlPr>
                              <a:rPr lang="en-US" altLang="zh-HK" i="1" dirty="0" smtClean="0">
                                <a:solidFill>
                                  <a:prstClr val="black"/>
                                </a:solidFill>
                                <a:latin typeface="Cambria Math" panose="02040503050406030204" pitchFamily="18" charset="0"/>
                              </a:rPr>
                            </m:ctrlPr>
                          </m:dPr>
                          <m:e>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𝑊</m:t>
                                </m:r>
                              </m:e>
                              <m:sub>
                                <m:r>
                                  <a:rPr lang="en-US" altLang="zh-HK" i="1" dirty="0" err="1" smtClean="0">
                                    <a:solidFill>
                                      <a:prstClr val="black"/>
                                    </a:solidFill>
                                    <a:latin typeface="Cambria Math" panose="02040503050406030204" pitchFamily="18" charset="0"/>
                                  </a:rPr>
                                  <m:t>𝑘</m:t>
                                </m:r>
                              </m:sub>
                            </m:sSub>
                          </m:e>
                        </m:d>
                      </m:e>
                    </m:d>
                  </m:oMath>
                </a14:m>
                <a:r>
                  <a:rPr lang="en-US" altLang="zh-HK"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𝐴</m:t>
                        </m:r>
                      </m:e>
                      <m:sub>
                        <m:r>
                          <a:rPr lang="en-US" altLang="zh-HK" i="1" dirty="0" smtClean="0">
                            <a:solidFill>
                              <a:prstClr val="black"/>
                            </a:solidFill>
                            <a:latin typeface="Cambria Math" panose="02040503050406030204" pitchFamily="18" charset="0"/>
                          </a:rPr>
                          <m:t>2</m:t>
                        </m:r>
                      </m:sub>
                    </m:sSub>
                  </m:oMath>
                </a14:m>
                <a:r>
                  <a:rPr lang="en-US" altLang="zh-HK" dirty="0">
                    <a:solidFill>
                      <a:prstClr val="black"/>
                    </a:solidFill>
                    <a:latin typeface="Calibri" panose="020F0502020204030204"/>
                  </a:rPr>
                  <a:t>: action definition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𝑎</m:t>
                        </m:r>
                      </m:e>
                      <m:sub>
                        <m:r>
                          <a:rPr lang="en-US" altLang="zh-HK" i="1" dirty="0" smtClean="0">
                            <a:solidFill>
                              <a:prstClr val="black"/>
                            </a:solidFill>
                            <a:latin typeface="Cambria Math" panose="02040503050406030204" pitchFamily="18" charset="0"/>
                          </a:rPr>
                          <m:t>𝑘</m:t>
                        </m:r>
                      </m:sub>
                    </m:sSub>
                    <m:r>
                      <a:rPr lang="en-US" altLang="zh-HK" b="0" i="1" dirty="0" smtClean="0">
                        <a:solidFill>
                          <a:prstClr val="black"/>
                        </a:solidFill>
                        <a:latin typeface="Cambria Math" panose="02040503050406030204" pitchFamily="18" charset="0"/>
                      </a:rPr>
                      <m:t>∈{0,1}</m:t>
                    </m:r>
                  </m:oMath>
                </a14:m>
                <a:r>
                  <a:rPr kumimoji="0" lang="en-US" altLang="zh-HK" i="0" u="none" strike="noStrike" kern="1200" cap="none" spc="0" normalizeH="0" noProof="0" dirty="0">
                    <a:ln>
                      <a:noFill/>
                    </a:ln>
                    <a:solidFill>
                      <a:prstClr val="black"/>
                    </a:solidFill>
                    <a:effectLst/>
                    <a:uLnTx/>
                    <a:uFillTx/>
                    <a:latin typeface="Calibri" panose="020F0502020204030204"/>
                  </a:rPr>
                  <a:t>.</a:t>
                </a:r>
              </a:p>
            </p:txBody>
          </p:sp>
        </mc:Choice>
        <mc:Fallback xmlns="">
          <p:sp>
            <p:nvSpPr>
              <p:cNvPr id="23" name="Rectangle 22">
                <a:extLst>
                  <a:ext uri="{FF2B5EF4-FFF2-40B4-BE49-F238E27FC236}">
                    <a16:creationId xmlns:a16="http://schemas.microsoft.com/office/drawing/2014/main" id="{145C0068-EB7A-114B-A583-2BFDCA06D691}"/>
                  </a:ext>
                </a:extLst>
              </p:cNvPr>
              <p:cNvSpPr>
                <a:spLocks noRot="1" noChangeAspect="1" noMove="1" noResize="1" noEditPoints="1" noAdjustHandles="1" noChangeArrowheads="1" noChangeShapeType="1" noTextEdit="1"/>
              </p:cNvSpPr>
              <p:nvPr/>
            </p:nvSpPr>
            <p:spPr>
              <a:xfrm>
                <a:off x="5160041" y="321302"/>
                <a:ext cx="3851906" cy="943743"/>
              </a:xfrm>
              <a:prstGeom prst="rect">
                <a:avLst/>
              </a:prstGeom>
              <a:blipFill>
                <a:blip r:embed="rId6"/>
                <a:stretch>
                  <a:fillRect b="-7792"/>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025097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81F8-497C-4C43-9991-F8822FDF54E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3B1965-9A4E-A946-B829-A9F35579C783}"/>
              </a:ext>
            </a:extLst>
          </p:cNvPr>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Theoretical results</a:t>
            </a:r>
          </a:p>
          <a:p>
            <a:r>
              <a:rPr lang="en-US" dirty="0">
                <a:solidFill>
                  <a:schemeClr val="bg1">
                    <a:lumMod val="75000"/>
                  </a:schemeClr>
                </a:solidFill>
              </a:rPr>
              <a:t>Solution</a:t>
            </a:r>
          </a:p>
          <a:p>
            <a:r>
              <a:rPr lang="en-US" dirty="0">
                <a:solidFill>
                  <a:schemeClr val="bg1">
                    <a:lumMod val="75000"/>
                  </a:schemeClr>
                </a:solidFill>
              </a:rPr>
              <a:t>Experimental results</a:t>
            </a:r>
          </a:p>
          <a:p>
            <a:r>
              <a:rPr lang="en-US" dirty="0"/>
              <a:t>Conclusion</a:t>
            </a:r>
          </a:p>
        </p:txBody>
      </p:sp>
    </p:spTree>
    <p:extLst>
      <p:ext uri="{BB962C8B-B14F-4D97-AF65-F5344CB8AC3E}">
        <p14:creationId xmlns:p14="http://schemas.microsoft.com/office/powerpoint/2010/main" val="2380006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1" y="875071"/>
            <a:ext cx="8945219" cy="5175210"/>
          </a:xfrm>
        </p:spPr>
        <p:txBody>
          <a:bodyPr/>
          <a:lstStyle/>
          <a:p>
            <a:r>
              <a:rPr lang="en-US" dirty="0"/>
              <a:t>We propose a new, adaptive and data-driven holding strategy for solving OBM-D problem;</a:t>
            </a:r>
          </a:p>
          <a:p>
            <a:endParaRPr lang="en-US" dirty="0"/>
          </a:p>
          <a:p>
            <a:r>
              <a:rPr lang="en-US" dirty="0"/>
              <a:t>We provide a theoretical lower bound of competitive ratio of randomized algorithm for OBM-D problem;</a:t>
            </a:r>
          </a:p>
          <a:p>
            <a:endParaRPr lang="en-US" dirty="0"/>
          </a:p>
          <a:p>
            <a:r>
              <a:rPr lang="en-US" dirty="0"/>
              <a:t>We conduct extensive experiments which verify the effectiveness and efficiency of our algorithm.</a:t>
            </a:r>
          </a:p>
          <a:p>
            <a:endParaRPr lang="en-US" dirty="0"/>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Conclusion</a:t>
            </a:r>
          </a:p>
        </p:txBody>
      </p:sp>
    </p:spTree>
    <p:extLst>
      <p:ext uri="{BB962C8B-B14F-4D97-AF65-F5344CB8AC3E}">
        <p14:creationId xmlns:p14="http://schemas.microsoft.com/office/powerpoint/2010/main" val="3909043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357581"/>
            <a:ext cx="9144000" cy="15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6"/>
          <p:cNvSpPr txBox="1">
            <a:spLocks noChangeArrowheads="1"/>
          </p:cNvSpPr>
          <p:nvPr/>
        </p:nvSpPr>
        <p:spPr bwMode="auto">
          <a:xfrm>
            <a:off x="685800" y="2290916"/>
            <a:ext cx="7772400" cy="328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MS PGothic" panose="020B0600070205080204" pitchFamily="6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6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6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64" charset="-128"/>
                <a:cs typeface="Arial" panose="020B0604020202020204" pitchFamily="34" charset="0"/>
              </a:defRPr>
            </a:lvl9pPr>
          </a:lstStyle>
          <a:p>
            <a:pPr algn="ctr" fontAlgn="base">
              <a:spcBef>
                <a:spcPct val="0"/>
              </a:spcBef>
              <a:spcAft>
                <a:spcPct val="0"/>
              </a:spcAft>
              <a:buFontTx/>
              <a:buNone/>
            </a:pPr>
            <a:endParaRPr lang="en-US" altLang="zh-CN" sz="1800" b="1" dirty="0">
              <a:solidFill>
                <a:srgbClr val="1F497D"/>
              </a:solidFill>
            </a:endParaRPr>
          </a:p>
          <a:p>
            <a:pPr algn="ctr" fontAlgn="base">
              <a:lnSpc>
                <a:spcPct val="150000"/>
              </a:lnSpc>
              <a:spcBef>
                <a:spcPct val="0"/>
              </a:spcBef>
              <a:spcAft>
                <a:spcPct val="0"/>
              </a:spcAft>
              <a:buFontTx/>
              <a:buNone/>
            </a:pPr>
            <a:r>
              <a:rPr lang="en-US" altLang="zh-CN" sz="3600" b="1" dirty="0">
                <a:solidFill>
                  <a:srgbClr val="1F497D"/>
                </a:solidFill>
              </a:rPr>
              <a:t>THANK</a:t>
            </a:r>
            <a:r>
              <a:rPr lang="zh-CN" altLang="en-US" sz="3600" b="1" dirty="0">
                <a:solidFill>
                  <a:srgbClr val="1F497D"/>
                </a:solidFill>
              </a:rPr>
              <a:t> </a:t>
            </a:r>
            <a:r>
              <a:rPr lang="en-US" altLang="zh-CN" sz="3600" b="1" dirty="0">
                <a:solidFill>
                  <a:srgbClr val="1F497D"/>
                </a:solidFill>
              </a:rPr>
              <a:t>YOU!</a:t>
            </a:r>
            <a:endParaRPr lang="zh-CN" altLang="en-US" sz="3600" b="1" dirty="0">
              <a:solidFill>
                <a:srgbClr val="1F497D"/>
              </a:solidFill>
            </a:endParaRPr>
          </a:p>
          <a:p>
            <a:pPr algn="ctr" fontAlgn="base">
              <a:lnSpc>
                <a:spcPct val="150000"/>
              </a:lnSpc>
              <a:spcBef>
                <a:spcPct val="0"/>
              </a:spcBef>
              <a:spcAft>
                <a:spcPct val="0"/>
              </a:spcAft>
              <a:buFontTx/>
              <a:buNone/>
            </a:pPr>
            <a:endParaRPr lang="zh-CN" altLang="en-US" sz="3200" b="1" dirty="0">
              <a:solidFill>
                <a:srgbClr val="1F497D"/>
              </a:solidFill>
            </a:endParaRPr>
          </a:p>
          <a:p>
            <a:pPr algn="ctr" fontAlgn="base">
              <a:lnSpc>
                <a:spcPct val="150000"/>
              </a:lnSpc>
              <a:spcBef>
                <a:spcPct val="0"/>
              </a:spcBef>
              <a:spcAft>
                <a:spcPct val="0"/>
              </a:spcAft>
              <a:buFontTx/>
              <a:buNone/>
            </a:pPr>
            <a:endParaRPr lang="zh-CN" altLang="en-US" sz="1800" b="1" dirty="0">
              <a:solidFill>
                <a:srgbClr val="1F497D"/>
              </a:solidFill>
            </a:endParaRPr>
          </a:p>
          <a:p>
            <a:pPr algn="ctr" fontAlgn="base">
              <a:spcBef>
                <a:spcPct val="0"/>
              </a:spcBef>
              <a:spcAft>
                <a:spcPct val="0"/>
              </a:spcAft>
              <a:buFontTx/>
              <a:buNone/>
            </a:pPr>
            <a:endParaRPr lang="zh-CN" altLang="en-US" sz="1800" b="1" dirty="0">
              <a:solidFill>
                <a:srgbClr val="1F497D"/>
              </a:solidFill>
            </a:endParaRPr>
          </a:p>
          <a:p>
            <a:pPr algn="ctr" fontAlgn="base">
              <a:spcBef>
                <a:spcPct val="0"/>
              </a:spcBef>
              <a:spcAft>
                <a:spcPct val="0"/>
              </a:spcAft>
              <a:buFontTx/>
              <a:buNone/>
            </a:pPr>
            <a:endParaRPr lang="en-US" altLang="zh-CN" sz="2400" b="1" dirty="0">
              <a:solidFill>
                <a:srgbClr val="1F497D"/>
              </a:solidFill>
            </a:endParaRPr>
          </a:p>
          <a:p>
            <a:pPr algn="ctr" fontAlgn="base">
              <a:spcBef>
                <a:spcPct val="0"/>
              </a:spcBef>
              <a:spcAft>
                <a:spcPct val="0"/>
              </a:spcAft>
              <a:buFontTx/>
              <a:buNone/>
            </a:pPr>
            <a:endParaRPr lang="en-US" altLang="zh-CN" sz="2400" b="1" dirty="0">
              <a:solidFill>
                <a:srgbClr val="1F497D"/>
              </a:solidFill>
            </a:endParaRPr>
          </a:p>
          <a:p>
            <a:pPr algn="ctr" fontAlgn="base">
              <a:spcBef>
                <a:spcPct val="0"/>
              </a:spcBef>
              <a:spcAft>
                <a:spcPct val="0"/>
              </a:spcAft>
              <a:buFontTx/>
              <a:buNone/>
            </a:pPr>
            <a:endParaRPr lang="en-US" altLang="zh-CN" sz="2400" b="1" dirty="0">
              <a:solidFill>
                <a:srgbClr val="1F497D"/>
              </a:solidFill>
            </a:endParaRPr>
          </a:p>
          <a:p>
            <a:pPr algn="ctr" fontAlgn="base">
              <a:spcBef>
                <a:spcPct val="0"/>
              </a:spcBef>
              <a:spcAft>
                <a:spcPct val="0"/>
              </a:spcAft>
              <a:buFontTx/>
              <a:buNone/>
            </a:pPr>
            <a:endParaRPr lang="en-US" altLang="zh-CN" sz="2400" b="1" dirty="0">
              <a:solidFill>
                <a:srgbClr val="1F497D"/>
              </a:solidFill>
            </a:endParaRPr>
          </a:p>
        </p:txBody>
      </p:sp>
      <p:pic>
        <p:nvPicPr>
          <p:cNvPr id="4101" name="Picture 7" descr="Z:\Youth Olympic Games 2010\Tagline\NTU_YOV_Full colour.jpg"/>
          <p:cNvPicPr>
            <a:picLocks noChangeAspect="1" noChangeArrowheads="1"/>
          </p:cNvPicPr>
          <p:nvPr/>
        </p:nvPicPr>
        <p:blipFill>
          <a:blip r:embed="rId4" cstate="print">
            <a:extLst>
              <a:ext uri="{28A0092B-C50C-407E-A947-70E740481C1C}">
                <a14:useLocalDpi xmlns:a14="http://schemas.microsoft.com/office/drawing/2010/main" val="0"/>
              </a:ext>
            </a:extLst>
          </a:blip>
          <a:srcRect r="56471"/>
          <a:stretch>
            <a:fillRect/>
          </a:stretch>
        </p:blipFill>
        <p:spPr bwMode="auto">
          <a:xfrm>
            <a:off x="444672" y="112660"/>
            <a:ext cx="1976016" cy="7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0" y="2974109"/>
            <a:ext cx="65" cy="276999"/>
          </a:xfrm>
          <a:prstGeom prst="rect">
            <a:avLst/>
          </a:prstGeom>
          <a:noFill/>
        </p:spPr>
        <p:txBody>
          <a:bodyPr wrap="none" lIns="0" tIns="0" rIns="0" bIns="0" rtlCol="0">
            <a:spAutoFit/>
          </a:bodyPr>
          <a:lstStyle/>
          <a:p>
            <a:endParaRPr lang="zh-CN" altLang="en-US" dirty="0"/>
          </a:p>
        </p:txBody>
      </p:sp>
      <p:sp>
        <p:nvSpPr>
          <p:cNvPr id="7" name="Rectangle 5"/>
          <p:cNvSpPr txBox="1">
            <a:spLocks noChangeArrowheads="1"/>
          </p:cNvSpPr>
          <p:nvPr/>
        </p:nvSpPr>
        <p:spPr bwMode="auto">
          <a:xfrm>
            <a:off x="365160" y="815098"/>
            <a:ext cx="2950378" cy="18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3200" b="1">
                <a:solidFill>
                  <a:schemeClr val="tx2"/>
                </a:solidFill>
                <a:latin typeface="Arial" panose="020B0604020202020204" pitchFamily="34" charset="0"/>
                <a:ea typeface="MS PGothic" panose="020B0600070205080204" pitchFamily="64" charset="-128"/>
                <a:cs typeface="Arial" panose="020B0604020202020204" pitchFamily="34" charset="0"/>
              </a:defRPr>
            </a:lvl1pPr>
            <a:lvl2pPr algn="l" rtl="0" eaLnBrk="0" fontAlgn="base" hangingPunct="0">
              <a:spcBef>
                <a:spcPct val="0"/>
              </a:spcBef>
              <a:spcAft>
                <a:spcPct val="0"/>
              </a:spcAft>
              <a:defRPr sz="3200" b="1">
                <a:solidFill>
                  <a:schemeClr val="tx1"/>
                </a:solidFill>
                <a:latin typeface="Aharoni" panose="02010803020104030203" pitchFamily="2" charset="-79"/>
                <a:ea typeface="MS PGothic" panose="020B0600070205080204" pitchFamily="64" charset="-128"/>
                <a:cs typeface="Aharoni" panose="02010803020104030203" pitchFamily="2" charset="-79"/>
              </a:defRPr>
            </a:lvl2pPr>
            <a:lvl3pPr algn="l" rtl="0" eaLnBrk="0" fontAlgn="base" hangingPunct="0">
              <a:spcBef>
                <a:spcPct val="0"/>
              </a:spcBef>
              <a:spcAft>
                <a:spcPct val="0"/>
              </a:spcAft>
              <a:defRPr sz="3200" b="1">
                <a:solidFill>
                  <a:schemeClr val="tx1"/>
                </a:solidFill>
                <a:latin typeface="Aharoni" panose="02010803020104030203" pitchFamily="2" charset="-79"/>
                <a:ea typeface="MS PGothic" panose="020B0600070205080204" pitchFamily="64" charset="-128"/>
                <a:cs typeface="Aharoni" panose="02010803020104030203" pitchFamily="2" charset="-79"/>
              </a:defRPr>
            </a:lvl3pPr>
            <a:lvl4pPr algn="l" rtl="0" eaLnBrk="0" fontAlgn="base" hangingPunct="0">
              <a:spcBef>
                <a:spcPct val="0"/>
              </a:spcBef>
              <a:spcAft>
                <a:spcPct val="0"/>
              </a:spcAft>
              <a:defRPr sz="3200" b="1">
                <a:solidFill>
                  <a:schemeClr val="tx1"/>
                </a:solidFill>
                <a:latin typeface="Aharoni" panose="02010803020104030203" pitchFamily="2" charset="-79"/>
                <a:ea typeface="MS PGothic" panose="020B0600070205080204" pitchFamily="64" charset="-128"/>
                <a:cs typeface="Aharoni" panose="02010803020104030203" pitchFamily="2" charset="-79"/>
              </a:defRPr>
            </a:lvl4pPr>
            <a:lvl5pPr algn="l" rtl="0" eaLnBrk="0" fontAlgn="base" hangingPunct="0">
              <a:spcBef>
                <a:spcPct val="0"/>
              </a:spcBef>
              <a:spcAft>
                <a:spcPct val="0"/>
              </a:spcAft>
              <a:defRPr sz="3200" b="1">
                <a:solidFill>
                  <a:schemeClr val="tx1"/>
                </a:solidFill>
                <a:latin typeface="Aharoni" panose="02010803020104030203" pitchFamily="2" charset="-79"/>
                <a:ea typeface="MS PGothic" panose="020B0600070205080204" pitchFamily="64" charset="-128"/>
                <a:cs typeface="Aharoni" panose="02010803020104030203" pitchFamily="2" charset="-79"/>
              </a:defRPr>
            </a:lvl5pPr>
            <a:lvl6pPr marL="457200" algn="l" rtl="0" fontAlgn="base">
              <a:spcBef>
                <a:spcPct val="0"/>
              </a:spcBef>
              <a:spcAft>
                <a:spcPct val="0"/>
              </a:spcAft>
              <a:defRPr sz="3200" b="1">
                <a:solidFill>
                  <a:schemeClr val="tx2"/>
                </a:solidFill>
                <a:latin typeface="Helvetica Neue" pitchFamily="64" charset="0"/>
                <a:ea typeface="MS PGothic" panose="020B0600070205080204" pitchFamily="64" charset="-128"/>
              </a:defRPr>
            </a:lvl6pPr>
            <a:lvl7pPr marL="914400" algn="l" rtl="0" fontAlgn="base">
              <a:spcBef>
                <a:spcPct val="0"/>
              </a:spcBef>
              <a:spcAft>
                <a:spcPct val="0"/>
              </a:spcAft>
              <a:defRPr sz="3200" b="1">
                <a:solidFill>
                  <a:schemeClr val="tx2"/>
                </a:solidFill>
                <a:latin typeface="Helvetica Neue" pitchFamily="64" charset="0"/>
                <a:ea typeface="MS PGothic" panose="020B0600070205080204" pitchFamily="64" charset="-128"/>
              </a:defRPr>
            </a:lvl7pPr>
            <a:lvl8pPr marL="1371600" algn="l" rtl="0" fontAlgn="base">
              <a:spcBef>
                <a:spcPct val="0"/>
              </a:spcBef>
              <a:spcAft>
                <a:spcPct val="0"/>
              </a:spcAft>
              <a:defRPr sz="3200" b="1">
                <a:solidFill>
                  <a:schemeClr val="tx2"/>
                </a:solidFill>
                <a:latin typeface="Helvetica Neue" pitchFamily="64" charset="0"/>
                <a:ea typeface="MS PGothic" panose="020B0600070205080204" pitchFamily="64" charset="-128"/>
              </a:defRPr>
            </a:lvl8pPr>
            <a:lvl9pPr marL="1828800" algn="l" rtl="0" fontAlgn="base">
              <a:spcBef>
                <a:spcPct val="0"/>
              </a:spcBef>
              <a:spcAft>
                <a:spcPct val="0"/>
              </a:spcAft>
              <a:defRPr sz="3200" b="1">
                <a:solidFill>
                  <a:schemeClr val="tx2"/>
                </a:solidFill>
                <a:latin typeface="Helvetica Neue" pitchFamily="64" charset="0"/>
                <a:ea typeface="MS PGothic" panose="020B0600070205080204" pitchFamily="64" charset="-128"/>
              </a:defRPr>
            </a:lvl9pPr>
          </a:lstStyle>
          <a:p>
            <a:pPr eaLnBrk="1" hangingPunct="1"/>
            <a:r>
              <a:rPr lang="en-US" altLang="zh-CN" sz="1050" kern="0" dirty="0"/>
              <a:t>School</a:t>
            </a:r>
            <a:r>
              <a:rPr lang="zh-CN" altLang="en-US" sz="1050" kern="0" dirty="0"/>
              <a:t> </a:t>
            </a:r>
            <a:r>
              <a:rPr lang="en-US" altLang="zh-CN" sz="1050" kern="0" dirty="0"/>
              <a:t>of</a:t>
            </a:r>
            <a:r>
              <a:rPr lang="zh-CN" altLang="en-US" sz="1050" kern="0" dirty="0"/>
              <a:t> </a:t>
            </a:r>
            <a:r>
              <a:rPr lang="en-US" altLang="zh-CN" sz="1050" kern="0" dirty="0"/>
              <a:t>Computer</a:t>
            </a:r>
            <a:r>
              <a:rPr lang="zh-CN" altLang="en-US" sz="1050" kern="0" dirty="0"/>
              <a:t> </a:t>
            </a:r>
            <a:r>
              <a:rPr lang="en-US" altLang="zh-CN" sz="1000" kern="0" dirty="0"/>
              <a:t>Science</a:t>
            </a:r>
            <a:r>
              <a:rPr lang="zh-CN" altLang="en-US" sz="1050" kern="0" dirty="0"/>
              <a:t> </a:t>
            </a:r>
            <a:r>
              <a:rPr lang="en-US" altLang="zh-CN" sz="1050" kern="0" dirty="0"/>
              <a:t>&amp;</a:t>
            </a:r>
            <a:r>
              <a:rPr lang="zh-CN" altLang="en-US" sz="1050" kern="0" dirty="0"/>
              <a:t> </a:t>
            </a:r>
            <a:r>
              <a:rPr lang="en-US" altLang="zh-CN" sz="1050" kern="0" dirty="0"/>
              <a:t>Engineering</a:t>
            </a:r>
          </a:p>
        </p:txBody>
      </p:sp>
      <p:pic>
        <p:nvPicPr>
          <p:cNvPr id="4" name="Picture 3" descr="Qr code&#10;&#10;Description automatically generated">
            <a:extLst>
              <a:ext uri="{FF2B5EF4-FFF2-40B4-BE49-F238E27FC236}">
                <a16:creationId xmlns:a16="http://schemas.microsoft.com/office/drawing/2014/main" id="{C60A0F69-8DD1-FC4D-AD0F-B557BD2C08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572" y="138219"/>
            <a:ext cx="1790273" cy="22778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1" y="875071"/>
            <a:ext cx="8746435" cy="5175210"/>
          </a:xfrm>
        </p:spPr>
        <p:txBody>
          <a:bodyPr/>
          <a:lstStyle/>
          <a:p>
            <a:r>
              <a:rPr lang="en-US" dirty="0"/>
              <a:t>Delay-aware </a:t>
            </a:r>
          </a:p>
          <a:p>
            <a:pPr lvl="1"/>
            <a:r>
              <a:rPr lang="en-US" dirty="0"/>
              <a:t>Cost of a match relies on when it is assigned;</a:t>
            </a:r>
          </a:p>
          <a:p>
            <a:pPr lvl="1"/>
            <a:r>
              <a:rPr lang="en-US" dirty="0"/>
              <a:t>Focus on the maximum match cost, i.e., </a:t>
            </a:r>
            <a:r>
              <a:rPr lang="en-US" b="1" dirty="0"/>
              <a:t>bottleneck</a:t>
            </a:r>
            <a:r>
              <a:rPr lang="en-US" dirty="0"/>
              <a:t> cost; </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Introduction</a:t>
            </a:r>
          </a:p>
        </p:txBody>
      </p:sp>
      <p:pic>
        <p:nvPicPr>
          <p:cNvPr id="9" name="Picture 8" descr="Map&#10;&#10;Description automatically generated">
            <a:extLst>
              <a:ext uri="{FF2B5EF4-FFF2-40B4-BE49-F238E27FC236}">
                <a16:creationId xmlns:a16="http://schemas.microsoft.com/office/drawing/2014/main" id="{080D1654-857B-6849-9C47-402334C27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1" y="359259"/>
            <a:ext cx="6429369" cy="6139477"/>
          </a:xfrm>
          <a:prstGeom prst="rect">
            <a:avLst/>
          </a:prstGeom>
        </p:spPr>
      </p:pic>
      <p:grpSp>
        <p:nvGrpSpPr>
          <p:cNvPr id="93" name="Group 92">
            <a:extLst>
              <a:ext uri="{FF2B5EF4-FFF2-40B4-BE49-F238E27FC236}">
                <a16:creationId xmlns:a16="http://schemas.microsoft.com/office/drawing/2014/main" id="{314518D1-53CF-434D-9ED6-2E843749157D}"/>
              </a:ext>
            </a:extLst>
          </p:cNvPr>
          <p:cNvGrpSpPr/>
          <p:nvPr/>
        </p:nvGrpSpPr>
        <p:grpSpPr>
          <a:xfrm>
            <a:off x="5480206" y="1601897"/>
            <a:ext cx="1173543" cy="900000"/>
            <a:chOff x="1696876" y="483338"/>
            <a:chExt cx="1173543" cy="900000"/>
          </a:xfrm>
        </p:grpSpPr>
        <p:pic>
          <p:nvPicPr>
            <p:cNvPr id="94" name="Picture 93">
              <a:extLst>
                <a:ext uri="{FF2B5EF4-FFF2-40B4-BE49-F238E27FC236}">
                  <a16:creationId xmlns:a16="http://schemas.microsoft.com/office/drawing/2014/main" id="{930FD1F9-26C1-F04B-BD6C-2677E0363749}"/>
                </a:ext>
              </a:extLst>
            </p:cNvPr>
            <p:cNvPicPr>
              <a:picLocks noChangeAspect="1"/>
            </p:cNvPicPr>
            <p:nvPr/>
          </p:nvPicPr>
          <p:blipFill>
            <a:blip r:embed="rId4">
              <a:extLst>
                <a:ext uri="{BEBA8EAE-BF5A-486C-A8C5-ECC9F3942E4B}">
                  <a14:imgProps xmlns:a14="http://schemas.microsoft.com/office/drawing/2010/main">
                    <a14:imgLayer r:embed="rId5">
                      <a14:imgEffect>
                        <a14:artisticCutout/>
                      </a14:imgEffect>
                    </a14:imgLayer>
                  </a14:imgProps>
                </a:ext>
              </a:extLst>
            </a:blip>
            <a:stretch>
              <a:fillRect/>
            </a:stretch>
          </p:blipFill>
          <p:spPr>
            <a:xfrm flipH="1">
              <a:off x="1970419" y="483338"/>
              <a:ext cx="900000" cy="900000"/>
            </a:xfrm>
            <a:prstGeom prst="rect">
              <a:avLst/>
            </a:prstGeom>
          </p:spPr>
        </p:pic>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7763B762-8F86-2247-A4A8-18E078643835}"/>
                    </a:ext>
                  </a:extLst>
                </p:cNvPr>
                <p:cNvSpPr txBox="1"/>
                <p:nvPr/>
              </p:nvSpPr>
              <p:spPr>
                <a:xfrm>
                  <a:off x="1696876" y="543946"/>
                  <a:ext cx="5292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Calibri" panose="020F0502020204030204" pitchFamily="34" charset="0"/>
                              </a:rPr>
                            </m:ctrlPr>
                          </m:sSubPr>
                          <m:e>
                            <m:r>
                              <a:rPr lang="en-US" b="1" i="1" dirty="0" smtClean="0">
                                <a:latin typeface="Cambria Math" panose="02040503050406030204" pitchFamily="18" charset="0"/>
                                <a:cs typeface="Calibri" panose="020F0502020204030204" pitchFamily="34" charset="0"/>
                              </a:rPr>
                              <m:t>𝒘</m:t>
                            </m:r>
                          </m:e>
                          <m:sub>
                            <m:r>
                              <a:rPr lang="en-US" b="1" i="1" dirty="0" smtClean="0">
                                <a:latin typeface="Cambria Math" panose="02040503050406030204" pitchFamily="18" charset="0"/>
                                <a:cs typeface="Calibri" panose="020F0502020204030204" pitchFamily="34" charset="0"/>
                              </a:rPr>
                              <m:t>𝟏</m:t>
                            </m:r>
                          </m:sub>
                        </m:sSub>
                      </m:oMath>
                    </m:oMathPara>
                  </a14:m>
                  <a:endParaRPr lang="en-US" b="1" dirty="0">
                    <a:latin typeface="Calibri" panose="020F0502020204030204" pitchFamily="34" charset="0"/>
                    <a:cs typeface="Calibri" panose="020F0502020204030204" pitchFamily="34" charset="0"/>
                  </a:endParaRPr>
                </a:p>
              </p:txBody>
            </p:sp>
          </mc:Choice>
          <mc:Fallback xmlns="">
            <p:sp>
              <p:nvSpPr>
                <p:cNvPr id="95" name="TextBox 94">
                  <a:extLst>
                    <a:ext uri="{FF2B5EF4-FFF2-40B4-BE49-F238E27FC236}">
                      <a16:creationId xmlns:a16="http://schemas.microsoft.com/office/drawing/2014/main" id="{7763B762-8F86-2247-A4A8-18E078643835}"/>
                    </a:ext>
                  </a:extLst>
                </p:cNvPr>
                <p:cNvSpPr txBox="1">
                  <a:spLocks noRot="1" noChangeAspect="1" noMove="1" noResize="1" noEditPoints="1" noAdjustHandles="1" noChangeArrowheads="1" noChangeShapeType="1" noTextEdit="1"/>
                </p:cNvSpPr>
                <p:nvPr/>
              </p:nvSpPr>
              <p:spPr>
                <a:xfrm>
                  <a:off x="1696876" y="543946"/>
                  <a:ext cx="529247" cy="369332"/>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12" name="Table 71">
                <a:extLst>
                  <a:ext uri="{FF2B5EF4-FFF2-40B4-BE49-F238E27FC236}">
                    <a16:creationId xmlns:a16="http://schemas.microsoft.com/office/drawing/2014/main" id="{3835D4A9-B140-3D44-909E-FB918BF3FC58}"/>
                  </a:ext>
                </a:extLst>
              </p:cNvPr>
              <p:cNvGraphicFramePr>
                <a:graphicFrameLocks noGrp="1"/>
              </p:cNvGraphicFramePr>
              <p:nvPr>
                <p:extLst>
                  <p:ext uri="{D42A27DB-BD31-4B8C-83A1-F6EECF244321}">
                    <p14:modId xmlns:p14="http://schemas.microsoft.com/office/powerpoint/2010/main" val="3364306092"/>
                  </p:ext>
                </p:extLst>
              </p:nvPr>
            </p:nvGraphicFramePr>
            <p:xfrm>
              <a:off x="6754183" y="2280517"/>
              <a:ext cx="2254944" cy="74168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𝑤</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𝑡</m:t>
                                </m:r>
                                <m:r>
                                  <a:rPr lang="en-US" i="1" dirty="0"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𝑤</m:t>
                                </m:r>
                                <m:r>
                                  <a:rPr lang="en-US" i="1" dirty="0" err="1"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𝑡</m:t>
                                </m:r>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175231"/>
                      </a:ext>
                    </a:extLst>
                  </a:tr>
                  <a:tr h="370840">
                    <a:tc>
                      <a:txBody>
                        <a:bodyPr/>
                        <a:lstStyle/>
                        <a:p>
                          <a:pPr algn="ctr"/>
                          <a:r>
                            <a:rPr lang="en-US" dirty="0">
                              <a:latin typeface="Arial" panose="020B0604020202020204" pitchFamily="34" charset="0"/>
                              <a:cs typeface="Arial" panose="020B0604020202020204" pitchFamily="34" charset="0"/>
                            </a:rPr>
                            <a:t>Taxi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bl>
              </a:graphicData>
            </a:graphic>
          </p:graphicFrame>
        </mc:Choice>
        <mc:Fallback xmlns="">
          <p:graphicFrame>
            <p:nvGraphicFramePr>
              <p:cNvPr id="12" name="Table 71">
                <a:extLst>
                  <a:ext uri="{FF2B5EF4-FFF2-40B4-BE49-F238E27FC236}">
                    <a16:creationId xmlns:a16="http://schemas.microsoft.com/office/drawing/2014/main" id="{3835D4A9-B140-3D44-909E-FB918BF3FC58}"/>
                  </a:ext>
                </a:extLst>
              </p:cNvPr>
              <p:cNvGraphicFramePr>
                <a:graphicFrameLocks noGrp="1"/>
              </p:cNvGraphicFramePr>
              <p:nvPr>
                <p:extLst>
                  <p:ext uri="{D42A27DB-BD31-4B8C-83A1-F6EECF244321}">
                    <p14:modId xmlns:p14="http://schemas.microsoft.com/office/powerpoint/2010/main" val="3364306092"/>
                  </p:ext>
                </p:extLst>
              </p:nvPr>
            </p:nvGraphicFramePr>
            <p:xfrm>
              <a:off x="6754183" y="2280517"/>
              <a:ext cx="2254944" cy="74168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endParaRPr lang="en-US"/>
                        </a:p>
                      </a:txBody>
                      <a:tcPr>
                        <a:blipFill>
                          <a:blip r:embed="rId8"/>
                          <a:stretch>
                            <a:fillRect l="-1042" r="-88542" b="-123333"/>
                          </a:stretch>
                        </a:blipFill>
                      </a:tcPr>
                    </a:tc>
                    <a:tc>
                      <a:txBody>
                        <a:bodyPr/>
                        <a:lstStyle/>
                        <a:p>
                          <a:endParaRPr lang="en-US"/>
                        </a:p>
                      </a:txBody>
                      <a:tcPr>
                        <a:blipFill>
                          <a:blip r:embed="rId8"/>
                          <a:stretch>
                            <a:fillRect l="-116867" r="-2410" b="-123333"/>
                          </a:stretch>
                        </a:blipFill>
                      </a:tcPr>
                    </a:tc>
                    <a:extLst>
                      <a:ext uri="{0D108BD9-81ED-4DB2-BD59-A6C34878D82A}">
                        <a16:rowId xmlns:a16="http://schemas.microsoft.com/office/drawing/2014/main" val="236175231"/>
                      </a:ext>
                    </a:extLst>
                  </a:tr>
                  <a:tr h="370840">
                    <a:tc>
                      <a:txBody>
                        <a:bodyPr/>
                        <a:lstStyle/>
                        <a:p>
                          <a:endParaRPr lang="en-US"/>
                        </a:p>
                      </a:txBody>
                      <a:tcPr>
                        <a:blipFill>
                          <a:blip r:embed="rId8"/>
                          <a:stretch>
                            <a:fillRect l="-1042" t="-103448" r="-88542" b="-27586"/>
                          </a:stretch>
                        </a:blipFill>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bl>
              </a:graphicData>
            </a:graphic>
          </p:graphicFrame>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6CEC17D-DC85-B243-974B-1546D9524FAD}"/>
                  </a:ext>
                </a:extLst>
              </p:cNvPr>
              <p:cNvSpPr/>
              <p:nvPr/>
            </p:nvSpPr>
            <p:spPr>
              <a:xfrm>
                <a:off x="6912312" y="3893577"/>
                <a:ext cx="1938686" cy="900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HK" dirty="0">
                    <a:solidFill>
                      <a:prstClr val="black"/>
                    </a:solidFill>
                    <a:latin typeface="Calibri" panose="020F0502020204030204"/>
                  </a:rPr>
                  <a:t>At 9:00, Taxi (</a:t>
                </a:r>
                <a14:m>
                  <m:oMath xmlns:m="http://schemas.openxmlformats.org/officeDocument/2006/math">
                    <m:sSub>
                      <m:sSubPr>
                        <m:ctrlPr>
                          <a:rPr lang="en-US" altLang="zh-HK" i="1" dirty="0">
                            <a:solidFill>
                              <a:prstClr val="black"/>
                            </a:solidFill>
                            <a:latin typeface="Cambria Math" panose="02040503050406030204" pitchFamily="18" charset="0"/>
                          </a:rPr>
                        </m:ctrlPr>
                      </m:sSubPr>
                      <m:e>
                        <m:r>
                          <a:rPr lang="en-US" altLang="zh-HK" i="1" dirty="0">
                            <a:solidFill>
                              <a:prstClr val="black"/>
                            </a:solidFill>
                            <a:latin typeface="Cambria Math" panose="02040503050406030204" pitchFamily="18" charset="0"/>
                          </a:rPr>
                          <m:t>𝑤</m:t>
                        </m:r>
                      </m:e>
                      <m:sub>
                        <m:r>
                          <a:rPr lang="en-US" altLang="zh-HK" i="1" dirty="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 is available on the platform. </a:t>
                </a:r>
              </a:p>
            </p:txBody>
          </p:sp>
        </mc:Choice>
        <mc:Fallback xmlns="">
          <p:sp>
            <p:nvSpPr>
              <p:cNvPr id="14" name="Rectangle 13">
                <a:extLst>
                  <a:ext uri="{FF2B5EF4-FFF2-40B4-BE49-F238E27FC236}">
                    <a16:creationId xmlns:a16="http://schemas.microsoft.com/office/drawing/2014/main" id="{A6CEC17D-DC85-B243-974B-1546D9524FAD}"/>
                  </a:ext>
                </a:extLst>
              </p:cNvPr>
              <p:cNvSpPr>
                <a:spLocks noRot="1" noChangeAspect="1" noMove="1" noResize="1" noEditPoints="1" noAdjustHandles="1" noChangeArrowheads="1" noChangeShapeType="1" noTextEdit="1"/>
              </p:cNvSpPr>
              <p:nvPr/>
            </p:nvSpPr>
            <p:spPr>
              <a:xfrm>
                <a:off x="6912312" y="3893577"/>
                <a:ext cx="1938686" cy="900000"/>
              </a:xfrm>
              <a:prstGeom prst="rect">
                <a:avLst/>
              </a:prstGeom>
              <a:blipFill>
                <a:blip r:embed="rId9"/>
                <a:stretch>
                  <a:fillRect l="-1935" t="-2703" b="-945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2052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1" y="875071"/>
            <a:ext cx="8746435" cy="5175210"/>
          </a:xfrm>
        </p:spPr>
        <p:txBody>
          <a:bodyPr/>
          <a:lstStyle/>
          <a:p>
            <a:r>
              <a:rPr lang="en-US" dirty="0"/>
              <a:t>Delay-aware </a:t>
            </a:r>
          </a:p>
          <a:p>
            <a:pPr lvl="1"/>
            <a:r>
              <a:rPr lang="en-US" dirty="0"/>
              <a:t>Cost of a match relies on when it is assigned;</a:t>
            </a:r>
          </a:p>
          <a:p>
            <a:pPr lvl="1"/>
            <a:r>
              <a:rPr lang="en-US" dirty="0"/>
              <a:t>Focus on the maximum match cost, i.e., </a:t>
            </a:r>
            <a:r>
              <a:rPr lang="en-US" b="1" dirty="0"/>
              <a:t>bottleneck</a:t>
            </a:r>
            <a:r>
              <a:rPr lang="en-US" dirty="0"/>
              <a:t> cost; </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Introduction</a:t>
            </a:r>
          </a:p>
        </p:txBody>
      </p:sp>
      <p:pic>
        <p:nvPicPr>
          <p:cNvPr id="9" name="Picture 8" descr="Map&#10;&#10;Description automatically generated">
            <a:extLst>
              <a:ext uri="{FF2B5EF4-FFF2-40B4-BE49-F238E27FC236}">
                <a16:creationId xmlns:a16="http://schemas.microsoft.com/office/drawing/2014/main" id="{080D1654-857B-6849-9C47-402334C27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1" y="359259"/>
            <a:ext cx="6429369" cy="6139477"/>
          </a:xfrm>
          <a:prstGeom prst="rect">
            <a:avLst/>
          </a:prstGeom>
        </p:spPr>
      </p:pic>
      <p:grpSp>
        <p:nvGrpSpPr>
          <p:cNvPr id="70" name="Group 69">
            <a:extLst>
              <a:ext uri="{FF2B5EF4-FFF2-40B4-BE49-F238E27FC236}">
                <a16:creationId xmlns:a16="http://schemas.microsoft.com/office/drawing/2014/main" id="{AC466CB8-9488-DC4E-A460-9433BB05E364}"/>
              </a:ext>
            </a:extLst>
          </p:cNvPr>
          <p:cNvGrpSpPr/>
          <p:nvPr/>
        </p:nvGrpSpPr>
        <p:grpSpPr>
          <a:xfrm>
            <a:off x="1246272" y="3096675"/>
            <a:ext cx="900000" cy="1084666"/>
            <a:chOff x="1381026" y="3428998"/>
            <a:chExt cx="900000" cy="1084666"/>
          </a:xfrm>
        </p:grpSpPr>
        <p:pic>
          <p:nvPicPr>
            <p:cNvPr id="60" name="Picture 59">
              <a:extLst>
                <a:ext uri="{FF2B5EF4-FFF2-40B4-BE49-F238E27FC236}">
                  <a16:creationId xmlns:a16="http://schemas.microsoft.com/office/drawing/2014/main" id="{7CC46B6E-FFB3-2547-A3A7-4BAD6A5A2FEF}"/>
                </a:ext>
              </a:extLst>
            </p:cNvPr>
            <p:cNvPicPr>
              <a:picLocks noChangeAspect="1"/>
            </p:cNvPicPr>
            <p:nvPr/>
          </p:nvPicPr>
          <p:blipFill>
            <a:blip r:embed="rId4">
              <a:clrChange>
                <a:clrFrom>
                  <a:srgbClr val="F5F5F5"/>
                </a:clrFrom>
                <a:clrTo>
                  <a:srgbClr val="F5F5F5">
                    <a:alpha val="0"/>
                  </a:srgbClr>
                </a:clrTo>
              </a:clrChange>
            </a:blip>
            <a:stretch>
              <a:fillRect/>
            </a:stretch>
          </p:blipFill>
          <p:spPr>
            <a:xfrm>
              <a:off x="1381026" y="3428998"/>
              <a:ext cx="900000" cy="900000"/>
            </a:xfrm>
            <a:prstGeom prst="rect">
              <a:avLst/>
            </a:prstGeom>
          </p:spPr>
        </p:pic>
        <p:sp>
          <p:nvSpPr>
            <p:cNvPr id="67" name="TextBox 66">
              <a:extLst>
                <a:ext uri="{FF2B5EF4-FFF2-40B4-BE49-F238E27FC236}">
                  <a16:creationId xmlns:a16="http://schemas.microsoft.com/office/drawing/2014/main" id="{F9D7F33D-29C8-C947-A06D-56838DAD4DD2}"/>
                </a:ext>
              </a:extLst>
            </p:cNvPr>
            <p:cNvSpPr txBox="1"/>
            <p:nvPr/>
          </p:nvSpPr>
          <p:spPr>
            <a:xfrm>
              <a:off x="1507059" y="4144332"/>
              <a:ext cx="647934"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Alice</a:t>
              </a:r>
            </a:p>
          </p:txBody>
        </p:sp>
      </p:grpSp>
      <p:grpSp>
        <p:nvGrpSpPr>
          <p:cNvPr id="86" name="Group 85">
            <a:extLst>
              <a:ext uri="{FF2B5EF4-FFF2-40B4-BE49-F238E27FC236}">
                <a16:creationId xmlns:a16="http://schemas.microsoft.com/office/drawing/2014/main" id="{680BDA40-E50F-134D-9CB9-66ED4D4D3AF1}"/>
              </a:ext>
            </a:extLst>
          </p:cNvPr>
          <p:cNvGrpSpPr/>
          <p:nvPr/>
        </p:nvGrpSpPr>
        <p:grpSpPr>
          <a:xfrm>
            <a:off x="5480206" y="1601897"/>
            <a:ext cx="1173543" cy="900000"/>
            <a:chOff x="1696876" y="483338"/>
            <a:chExt cx="1173543" cy="900000"/>
          </a:xfrm>
        </p:grpSpPr>
        <p:pic>
          <p:nvPicPr>
            <p:cNvPr id="64" name="Picture 63">
              <a:extLst>
                <a:ext uri="{FF2B5EF4-FFF2-40B4-BE49-F238E27FC236}">
                  <a16:creationId xmlns:a16="http://schemas.microsoft.com/office/drawing/2014/main" id="{3FF4BD31-62B8-6441-958C-90039538E25A}"/>
                </a:ext>
              </a:extLst>
            </p:cNvPr>
            <p:cNvPicPr>
              <a:picLocks noChangeAspect="1"/>
            </p:cNvPicPr>
            <p:nvPr/>
          </p:nvPicPr>
          <p:blipFill>
            <a:blip r:embed="rId5">
              <a:extLst>
                <a:ext uri="{BEBA8EAE-BF5A-486C-A8C5-ECC9F3942E4B}">
                  <a14:imgProps xmlns:a14="http://schemas.microsoft.com/office/drawing/2010/main">
                    <a14:imgLayer r:embed="rId6">
                      <a14:imgEffect>
                        <a14:artisticCutout/>
                      </a14:imgEffect>
                    </a14:imgLayer>
                  </a14:imgProps>
                </a:ext>
              </a:extLst>
            </a:blip>
            <a:stretch>
              <a:fillRect/>
            </a:stretch>
          </p:blipFill>
          <p:spPr>
            <a:xfrm flipH="1">
              <a:off x="1970419" y="483338"/>
              <a:ext cx="900000" cy="900000"/>
            </a:xfrm>
            <a:prstGeom prst="rect">
              <a:avLst/>
            </a:prstGeom>
          </p:spPr>
        </p:pic>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2CE38823-25B1-A042-93CA-156BE4AD6EF3}"/>
                    </a:ext>
                  </a:extLst>
                </p:cNvPr>
                <p:cNvSpPr txBox="1"/>
                <p:nvPr/>
              </p:nvSpPr>
              <p:spPr>
                <a:xfrm>
                  <a:off x="1696876" y="543946"/>
                  <a:ext cx="5292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Calibri" panose="020F0502020204030204" pitchFamily="34" charset="0"/>
                              </a:rPr>
                            </m:ctrlPr>
                          </m:sSubPr>
                          <m:e>
                            <m:r>
                              <a:rPr lang="en-US" b="1" i="1" dirty="0" smtClean="0">
                                <a:latin typeface="Cambria Math" panose="02040503050406030204" pitchFamily="18" charset="0"/>
                                <a:cs typeface="Calibri" panose="020F0502020204030204" pitchFamily="34" charset="0"/>
                              </a:rPr>
                              <m:t>𝒘</m:t>
                            </m:r>
                          </m:e>
                          <m:sub>
                            <m:r>
                              <a:rPr lang="en-US" b="1" i="1" dirty="0" smtClean="0">
                                <a:latin typeface="Cambria Math" panose="02040503050406030204" pitchFamily="18" charset="0"/>
                                <a:cs typeface="Calibri" panose="020F0502020204030204" pitchFamily="34" charset="0"/>
                              </a:rPr>
                              <m:t>𝟏</m:t>
                            </m:r>
                          </m:sub>
                        </m:sSub>
                      </m:oMath>
                    </m:oMathPara>
                  </a14:m>
                  <a:endParaRPr lang="en-US" b="1" dirty="0">
                    <a:latin typeface="Calibri" panose="020F0502020204030204" pitchFamily="34" charset="0"/>
                    <a:cs typeface="Calibri" panose="020F0502020204030204" pitchFamily="34" charset="0"/>
                  </a:endParaRPr>
                </a:p>
              </p:txBody>
            </p:sp>
          </mc:Choice>
          <mc:Fallback xmlns="">
            <p:sp>
              <p:nvSpPr>
                <p:cNvPr id="83" name="TextBox 82">
                  <a:extLst>
                    <a:ext uri="{FF2B5EF4-FFF2-40B4-BE49-F238E27FC236}">
                      <a16:creationId xmlns:a16="http://schemas.microsoft.com/office/drawing/2014/main" id="{2CE38823-25B1-A042-93CA-156BE4AD6EF3}"/>
                    </a:ext>
                  </a:extLst>
                </p:cNvPr>
                <p:cNvSpPr txBox="1">
                  <a:spLocks noRot="1" noChangeAspect="1" noMove="1" noResize="1" noEditPoints="1" noAdjustHandles="1" noChangeArrowheads="1" noChangeShapeType="1" noTextEdit="1"/>
                </p:cNvSpPr>
                <p:nvPr/>
              </p:nvSpPr>
              <p:spPr>
                <a:xfrm>
                  <a:off x="1696876" y="543946"/>
                  <a:ext cx="529247" cy="369332"/>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239D4E1-3478-0945-806C-6AC68F970CED}"/>
                  </a:ext>
                </a:extLst>
              </p:cNvPr>
              <p:cNvSpPr/>
              <p:nvPr/>
            </p:nvSpPr>
            <p:spPr>
              <a:xfrm>
                <a:off x="6912312" y="3893577"/>
                <a:ext cx="1938686" cy="900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HK" dirty="0">
                    <a:solidFill>
                      <a:prstClr val="black"/>
                    </a:solidFill>
                    <a:latin typeface="Calibri" panose="020F0502020204030204"/>
                  </a:rPr>
                  <a:t>At 9:01, Alice (</a:t>
                </a:r>
                <a14:m>
                  <m:oMath xmlns:m="http://schemas.openxmlformats.org/officeDocument/2006/math">
                    <m:sSub>
                      <m:sSubPr>
                        <m:ctrlPr>
                          <a:rPr lang="en-US" altLang="zh-HK" i="1" dirty="0">
                            <a:solidFill>
                              <a:prstClr val="black"/>
                            </a:solidFill>
                            <a:latin typeface="Cambria Math" panose="02040503050406030204" pitchFamily="18" charset="0"/>
                          </a:rPr>
                        </m:ctrlPr>
                      </m:sSubPr>
                      <m:e>
                        <m:r>
                          <a:rPr lang="en-US" altLang="zh-HK" i="1" dirty="0">
                            <a:solidFill>
                              <a:prstClr val="black"/>
                            </a:solidFill>
                            <a:latin typeface="Cambria Math" panose="02040503050406030204" pitchFamily="18" charset="0"/>
                          </a:rPr>
                          <m:t>𝑟</m:t>
                        </m:r>
                      </m:e>
                      <m:sub>
                        <m:r>
                          <a:rPr lang="en-US" altLang="zh-HK" i="1" dirty="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 submits a request to the platform. </a:t>
                </a:r>
              </a:p>
            </p:txBody>
          </p:sp>
        </mc:Choice>
        <mc:Fallback xmlns="">
          <p:sp>
            <p:nvSpPr>
              <p:cNvPr id="16" name="Rectangle 15">
                <a:extLst>
                  <a:ext uri="{FF2B5EF4-FFF2-40B4-BE49-F238E27FC236}">
                    <a16:creationId xmlns:a16="http://schemas.microsoft.com/office/drawing/2014/main" id="{8239D4E1-3478-0945-806C-6AC68F970CED}"/>
                  </a:ext>
                </a:extLst>
              </p:cNvPr>
              <p:cNvSpPr>
                <a:spLocks noRot="1" noChangeAspect="1" noMove="1" noResize="1" noEditPoints="1" noAdjustHandles="1" noChangeArrowheads="1" noChangeShapeType="1" noTextEdit="1"/>
              </p:cNvSpPr>
              <p:nvPr/>
            </p:nvSpPr>
            <p:spPr>
              <a:xfrm>
                <a:off x="6912312" y="3893577"/>
                <a:ext cx="1938686" cy="900000"/>
              </a:xfrm>
              <a:prstGeom prst="rect">
                <a:avLst/>
              </a:prstGeom>
              <a:blipFill>
                <a:blip r:embed="rId9"/>
                <a:stretch>
                  <a:fillRect l="-1935" t="-2703" b="-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71">
                <a:extLst>
                  <a:ext uri="{FF2B5EF4-FFF2-40B4-BE49-F238E27FC236}">
                    <a16:creationId xmlns:a16="http://schemas.microsoft.com/office/drawing/2014/main" id="{8C5CA0CA-911E-144B-A96B-4EDC5E0C0446}"/>
                  </a:ext>
                </a:extLst>
              </p:cNvPr>
              <p:cNvGraphicFramePr>
                <a:graphicFrameLocks noGrp="1"/>
              </p:cNvGraphicFramePr>
              <p:nvPr>
                <p:extLst>
                  <p:ext uri="{D42A27DB-BD31-4B8C-83A1-F6EECF244321}">
                    <p14:modId xmlns:p14="http://schemas.microsoft.com/office/powerpoint/2010/main" val="1230640320"/>
                  </p:ext>
                </p:extLst>
              </p:nvPr>
            </p:nvGraphicFramePr>
            <p:xfrm>
              <a:off x="6754183" y="2280517"/>
              <a:ext cx="2254944" cy="11125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𝑤</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𝑡</m:t>
                                </m:r>
                                <m:r>
                                  <a:rPr lang="en-US" i="1" dirty="0"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𝑤</m:t>
                                </m:r>
                                <m:r>
                                  <a:rPr lang="en-US" i="1" dirty="0" err="1"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𝑡</m:t>
                                </m:r>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175231"/>
                      </a:ext>
                    </a:extLst>
                  </a:tr>
                  <a:tr h="370840">
                    <a:tc>
                      <a:txBody>
                        <a:bodyPr/>
                        <a:lstStyle/>
                        <a:p>
                          <a:pPr algn="ctr"/>
                          <a:r>
                            <a:rPr lang="en-US" dirty="0">
                              <a:latin typeface="Arial" panose="020B0604020202020204" pitchFamily="34" charset="0"/>
                              <a:cs typeface="Arial" panose="020B0604020202020204" pitchFamily="34" charset="0"/>
                            </a:rPr>
                            <a:t>Taxi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pPr algn="ctr"/>
                          <a:r>
                            <a:rPr lang="en-US" dirty="0">
                              <a:latin typeface="Arial" panose="020B0604020202020204" pitchFamily="34" charset="0"/>
                              <a:cs typeface="Arial" panose="020B0604020202020204" pitchFamily="34" charset="0"/>
                            </a:rPr>
                            <a:t>Alice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b="0"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bl>
              </a:graphicData>
            </a:graphic>
          </p:graphicFrame>
        </mc:Choice>
        <mc:Fallback xmlns="">
          <p:graphicFrame>
            <p:nvGraphicFramePr>
              <p:cNvPr id="14" name="Table 71">
                <a:extLst>
                  <a:ext uri="{FF2B5EF4-FFF2-40B4-BE49-F238E27FC236}">
                    <a16:creationId xmlns:a16="http://schemas.microsoft.com/office/drawing/2014/main" id="{8C5CA0CA-911E-144B-A96B-4EDC5E0C0446}"/>
                  </a:ext>
                </a:extLst>
              </p:cNvPr>
              <p:cNvGraphicFramePr>
                <a:graphicFrameLocks noGrp="1"/>
              </p:cNvGraphicFramePr>
              <p:nvPr>
                <p:extLst>
                  <p:ext uri="{D42A27DB-BD31-4B8C-83A1-F6EECF244321}">
                    <p14:modId xmlns:p14="http://schemas.microsoft.com/office/powerpoint/2010/main" val="1230640320"/>
                  </p:ext>
                </p:extLst>
              </p:nvPr>
            </p:nvGraphicFramePr>
            <p:xfrm>
              <a:off x="6754183" y="2280517"/>
              <a:ext cx="2254944" cy="11125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endParaRPr lang="en-US"/>
                        </a:p>
                      </a:txBody>
                      <a:tcPr>
                        <a:blipFill>
                          <a:blip r:embed="rId10"/>
                          <a:stretch>
                            <a:fillRect l="-1042" r="-88542" b="-223333"/>
                          </a:stretch>
                        </a:blipFill>
                      </a:tcPr>
                    </a:tc>
                    <a:tc>
                      <a:txBody>
                        <a:bodyPr/>
                        <a:lstStyle/>
                        <a:p>
                          <a:endParaRPr lang="en-US"/>
                        </a:p>
                      </a:txBody>
                      <a:tcPr>
                        <a:blipFill>
                          <a:blip r:embed="rId10"/>
                          <a:stretch>
                            <a:fillRect l="-116867" r="-2410" b="-223333"/>
                          </a:stretch>
                        </a:blipFill>
                      </a:tcPr>
                    </a:tc>
                    <a:extLst>
                      <a:ext uri="{0D108BD9-81ED-4DB2-BD59-A6C34878D82A}">
                        <a16:rowId xmlns:a16="http://schemas.microsoft.com/office/drawing/2014/main" val="236175231"/>
                      </a:ext>
                    </a:extLst>
                  </a:tr>
                  <a:tr h="370840">
                    <a:tc>
                      <a:txBody>
                        <a:bodyPr/>
                        <a:lstStyle/>
                        <a:p>
                          <a:endParaRPr lang="en-US"/>
                        </a:p>
                      </a:txBody>
                      <a:tcPr>
                        <a:blipFill>
                          <a:blip r:embed="rId10"/>
                          <a:stretch>
                            <a:fillRect l="-1042" t="-103448" r="-88542" b="-131034"/>
                          </a:stretch>
                        </a:blipFill>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endParaRPr lang="en-US"/>
                        </a:p>
                      </a:txBody>
                      <a:tcPr>
                        <a:blipFill>
                          <a:blip r:embed="rId10"/>
                          <a:stretch>
                            <a:fillRect l="-1042" t="-196667" r="-88542" b="-26667"/>
                          </a:stretch>
                        </a:blipFill>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bl>
              </a:graphicData>
            </a:graphic>
          </p:graphicFrame>
        </mc:Fallback>
      </mc:AlternateContent>
    </p:spTree>
    <p:extLst>
      <p:ext uri="{BB962C8B-B14F-4D97-AF65-F5344CB8AC3E}">
        <p14:creationId xmlns:p14="http://schemas.microsoft.com/office/powerpoint/2010/main" val="14863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05556E-6 3.7037E-6 L -0.09705 0.0757 " pathEditMode="relative" rAng="0" ptsTypes="AA">
                                      <p:cBhvr>
                                        <p:cTn id="6" dur="2000" fill="hold"/>
                                        <p:tgtEl>
                                          <p:spTgt spid="86"/>
                                        </p:tgtEl>
                                        <p:attrNameLst>
                                          <p:attrName>ppt_x</p:attrName>
                                          <p:attrName>ppt_y</p:attrName>
                                        </p:attrNameLst>
                                      </p:cBhvr>
                                      <p:rCtr x="-4931" y="3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1" y="875071"/>
            <a:ext cx="8746435" cy="5175210"/>
          </a:xfrm>
        </p:spPr>
        <p:txBody>
          <a:bodyPr/>
          <a:lstStyle/>
          <a:p>
            <a:r>
              <a:rPr lang="en-US" dirty="0"/>
              <a:t>Delay-aware </a:t>
            </a:r>
          </a:p>
          <a:p>
            <a:pPr lvl="1"/>
            <a:r>
              <a:rPr lang="en-US" dirty="0"/>
              <a:t>Cost of a match relies on when it is assigned;</a:t>
            </a:r>
          </a:p>
          <a:p>
            <a:pPr lvl="1"/>
            <a:r>
              <a:rPr lang="en-US" dirty="0"/>
              <a:t>Focus on the maximum match cost, i.e., </a:t>
            </a:r>
            <a:r>
              <a:rPr lang="en-US" b="1" dirty="0"/>
              <a:t>bottleneck</a:t>
            </a:r>
            <a:r>
              <a:rPr lang="en-US" dirty="0"/>
              <a:t> cost; </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Introduction</a:t>
            </a:r>
          </a:p>
        </p:txBody>
      </p:sp>
      <p:pic>
        <p:nvPicPr>
          <p:cNvPr id="9" name="Picture 8" descr="Map&#10;&#10;Description automatically generated">
            <a:extLst>
              <a:ext uri="{FF2B5EF4-FFF2-40B4-BE49-F238E27FC236}">
                <a16:creationId xmlns:a16="http://schemas.microsoft.com/office/drawing/2014/main" id="{080D1654-857B-6849-9C47-402334C27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1" y="359259"/>
            <a:ext cx="6429369" cy="6139477"/>
          </a:xfrm>
          <a:prstGeom prst="rect">
            <a:avLst/>
          </a:prstGeom>
        </p:spPr>
      </p:pic>
      <p:grpSp>
        <p:nvGrpSpPr>
          <p:cNvPr id="70" name="Group 69">
            <a:extLst>
              <a:ext uri="{FF2B5EF4-FFF2-40B4-BE49-F238E27FC236}">
                <a16:creationId xmlns:a16="http://schemas.microsoft.com/office/drawing/2014/main" id="{AC466CB8-9488-DC4E-A460-9433BB05E364}"/>
              </a:ext>
            </a:extLst>
          </p:cNvPr>
          <p:cNvGrpSpPr/>
          <p:nvPr/>
        </p:nvGrpSpPr>
        <p:grpSpPr>
          <a:xfrm>
            <a:off x="1246272" y="3096675"/>
            <a:ext cx="900000" cy="1084666"/>
            <a:chOff x="1381026" y="3428998"/>
            <a:chExt cx="900000" cy="1084666"/>
          </a:xfrm>
        </p:grpSpPr>
        <p:pic>
          <p:nvPicPr>
            <p:cNvPr id="60" name="Picture 59">
              <a:extLst>
                <a:ext uri="{FF2B5EF4-FFF2-40B4-BE49-F238E27FC236}">
                  <a16:creationId xmlns:a16="http://schemas.microsoft.com/office/drawing/2014/main" id="{7CC46B6E-FFB3-2547-A3A7-4BAD6A5A2FEF}"/>
                </a:ext>
              </a:extLst>
            </p:cNvPr>
            <p:cNvPicPr>
              <a:picLocks noChangeAspect="1"/>
            </p:cNvPicPr>
            <p:nvPr/>
          </p:nvPicPr>
          <p:blipFill>
            <a:blip r:embed="rId4">
              <a:clrChange>
                <a:clrFrom>
                  <a:srgbClr val="F5F5F5"/>
                </a:clrFrom>
                <a:clrTo>
                  <a:srgbClr val="F5F5F5">
                    <a:alpha val="0"/>
                  </a:srgbClr>
                </a:clrTo>
              </a:clrChange>
            </a:blip>
            <a:stretch>
              <a:fillRect/>
            </a:stretch>
          </p:blipFill>
          <p:spPr>
            <a:xfrm>
              <a:off x="1381026" y="3428998"/>
              <a:ext cx="900000" cy="900000"/>
            </a:xfrm>
            <a:prstGeom prst="rect">
              <a:avLst/>
            </a:prstGeom>
          </p:spPr>
        </p:pic>
        <p:sp>
          <p:nvSpPr>
            <p:cNvPr id="67" name="TextBox 66">
              <a:extLst>
                <a:ext uri="{FF2B5EF4-FFF2-40B4-BE49-F238E27FC236}">
                  <a16:creationId xmlns:a16="http://schemas.microsoft.com/office/drawing/2014/main" id="{F9D7F33D-29C8-C947-A06D-56838DAD4DD2}"/>
                </a:ext>
              </a:extLst>
            </p:cNvPr>
            <p:cNvSpPr txBox="1"/>
            <p:nvPr/>
          </p:nvSpPr>
          <p:spPr>
            <a:xfrm>
              <a:off x="1507059" y="4144332"/>
              <a:ext cx="647934"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Alice</a:t>
              </a:r>
            </a:p>
          </p:txBody>
        </p:sp>
      </p:grpSp>
      <p:grpSp>
        <p:nvGrpSpPr>
          <p:cNvPr id="86" name="Group 85">
            <a:extLst>
              <a:ext uri="{FF2B5EF4-FFF2-40B4-BE49-F238E27FC236}">
                <a16:creationId xmlns:a16="http://schemas.microsoft.com/office/drawing/2014/main" id="{680BDA40-E50F-134D-9CB9-66ED4D4D3AF1}"/>
              </a:ext>
            </a:extLst>
          </p:cNvPr>
          <p:cNvGrpSpPr/>
          <p:nvPr/>
        </p:nvGrpSpPr>
        <p:grpSpPr>
          <a:xfrm>
            <a:off x="4591248" y="2119272"/>
            <a:ext cx="1173543" cy="900000"/>
            <a:chOff x="1696876" y="483338"/>
            <a:chExt cx="1173543" cy="900000"/>
          </a:xfrm>
        </p:grpSpPr>
        <p:pic>
          <p:nvPicPr>
            <p:cNvPr id="64" name="Picture 63">
              <a:extLst>
                <a:ext uri="{FF2B5EF4-FFF2-40B4-BE49-F238E27FC236}">
                  <a16:creationId xmlns:a16="http://schemas.microsoft.com/office/drawing/2014/main" id="{3FF4BD31-62B8-6441-958C-90039538E25A}"/>
                </a:ext>
              </a:extLst>
            </p:cNvPr>
            <p:cNvPicPr>
              <a:picLocks noChangeAspect="1"/>
            </p:cNvPicPr>
            <p:nvPr/>
          </p:nvPicPr>
          <p:blipFill>
            <a:blip r:embed="rId5">
              <a:extLst>
                <a:ext uri="{BEBA8EAE-BF5A-486C-A8C5-ECC9F3942E4B}">
                  <a14:imgProps xmlns:a14="http://schemas.microsoft.com/office/drawing/2010/main">
                    <a14:imgLayer r:embed="rId6">
                      <a14:imgEffect>
                        <a14:artisticCutout/>
                      </a14:imgEffect>
                    </a14:imgLayer>
                  </a14:imgProps>
                </a:ext>
              </a:extLst>
            </a:blip>
            <a:stretch>
              <a:fillRect/>
            </a:stretch>
          </p:blipFill>
          <p:spPr>
            <a:xfrm flipH="1">
              <a:off x="1970419" y="483338"/>
              <a:ext cx="900000" cy="900000"/>
            </a:xfrm>
            <a:prstGeom prst="rect">
              <a:avLst/>
            </a:prstGeom>
          </p:spPr>
        </p:pic>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2CE38823-25B1-A042-93CA-156BE4AD6EF3}"/>
                    </a:ext>
                  </a:extLst>
                </p:cNvPr>
                <p:cNvSpPr txBox="1"/>
                <p:nvPr/>
              </p:nvSpPr>
              <p:spPr>
                <a:xfrm>
                  <a:off x="1696876" y="543946"/>
                  <a:ext cx="5292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Calibri" panose="020F0502020204030204" pitchFamily="34" charset="0"/>
                              </a:rPr>
                            </m:ctrlPr>
                          </m:sSubPr>
                          <m:e>
                            <m:r>
                              <a:rPr lang="en-US" b="1" i="1" dirty="0" smtClean="0">
                                <a:latin typeface="Cambria Math" panose="02040503050406030204" pitchFamily="18" charset="0"/>
                                <a:cs typeface="Calibri" panose="020F0502020204030204" pitchFamily="34" charset="0"/>
                              </a:rPr>
                              <m:t>𝒘</m:t>
                            </m:r>
                          </m:e>
                          <m:sub>
                            <m:r>
                              <a:rPr lang="en-US" b="1" i="1" dirty="0" smtClean="0">
                                <a:latin typeface="Cambria Math" panose="02040503050406030204" pitchFamily="18" charset="0"/>
                                <a:cs typeface="Calibri" panose="020F0502020204030204" pitchFamily="34" charset="0"/>
                              </a:rPr>
                              <m:t>𝟏</m:t>
                            </m:r>
                          </m:sub>
                        </m:sSub>
                      </m:oMath>
                    </m:oMathPara>
                  </a14:m>
                  <a:endParaRPr lang="en-US" b="1" dirty="0">
                    <a:latin typeface="Calibri" panose="020F0502020204030204" pitchFamily="34" charset="0"/>
                    <a:cs typeface="Calibri" panose="020F0502020204030204" pitchFamily="34" charset="0"/>
                  </a:endParaRPr>
                </a:p>
              </p:txBody>
            </p:sp>
          </mc:Choice>
          <mc:Fallback xmlns="">
            <p:sp>
              <p:nvSpPr>
                <p:cNvPr id="83" name="TextBox 82">
                  <a:extLst>
                    <a:ext uri="{FF2B5EF4-FFF2-40B4-BE49-F238E27FC236}">
                      <a16:creationId xmlns:a16="http://schemas.microsoft.com/office/drawing/2014/main" id="{2CE38823-25B1-A042-93CA-156BE4AD6EF3}"/>
                    </a:ext>
                  </a:extLst>
                </p:cNvPr>
                <p:cNvSpPr txBox="1">
                  <a:spLocks noRot="1" noChangeAspect="1" noMove="1" noResize="1" noEditPoints="1" noAdjustHandles="1" noChangeArrowheads="1" noChangeShapeType="1" noTextEdit="1"/>
                </p:cNvSpPr>
                <p:nvPr/>
              </p:nvSpPr>
              <p:spPr>
                <a:xfrm>
                  <a:off x="1696876" y="543946"/>
                  <a:ext cx="529247" cy="369332"/>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5A37DE0-9919-F641-865B-8519B7EC18CF}"/>
                  </a:ext>
                </a:extLst>
              </p:cNvPr>
              <p:cNvSpPr/>
              <p:nvPr/>
            </p:nvSpPr>
            <p:spPr>
              <a:xfrm>
                <a:off x="6912312" y="3893577"/>
                <a:ext cx="1938686" cy="173720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HK" dirty="0">
                    <a:solidFill>
                      <a:prstClr val="black"/>
                    </a:solidFill>
                    <a:latin typeface="Calibri" panose="020F0502020204030204"/>
                  </a:rPr>
                  <a:t>At 9:03, platform assigns taxi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𝑤</m:t>
                        </m:r>
                      </m:e>
                      <m:sub>
                        <m:r>
                          <a:rPr lang="en-US" altLang="zh-HK" i="1" dirty="0" smtClean="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 to Alice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a:t>
                </a:r>
              </a:p>
              <a:p>
                <a:pPr lvl="0">
                  <a:defRPr/>
                </a:pPr>
                <a:r>
                  <a:rPr lang="en-US" altLang="zh-HK" dirty="0">
                    <a:solidFill>
                      <a:prstClr val="black"/>
                    </a:solidFill>
                    <a:latin typeface="Calibri" panose="020F0502020204030204"/>
                  </a:rPr>
                  <a:t> </a:t>
                </a:r>
              </a:p>
              <a:p>
                <a:pPr lvl="0">
                  <a:defRPr/>
                </a:pPr>
                <a:r>
                  <a:rPr lang="en-US" altLang="zh-HK" dirty="0">
                    <a:solidFill>
                      <a:prstClr val="black"/>
                    </a:solidFill>
                    <a:latin typeface="Calibri" panose="020F0502020204030204"/>
                  </a:rPr>
                  <a:t>They form a match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𝑤</m:t>
                        </m:r>
                      </m:e>
                      <m:sub>
                        <m:r>
                          <a:rPr lang="en-US" altLang="zh-HK" i="1" dirty="0" smtClean="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 9:03). </a:t>
                </a:r>
              </a:p>
            </p:txBody>
          </p:sp>
        </mc:Choice>
        <mc:Fallback xmlns="">
          <p:sp>
            <p:nvSpPr>
              <p:cNvPr id="16" name="Rectangle 15">
                <a:extLst>
                  <a:ext uri="{FF2B5EF4-FFF2-40B4-BE49-F238E27FC236}">
                    <a16:creationId xmlns:a16="http://schemas.microsoft.com/office/drawing/2014/main" id="{15A37DE0-9919-F641-865B-8519B7EC18CF}"/>
                  </a:ext>
                </a:extLst>
              </p:cNvPr>
              <p:cNvSpPr>
                <a:spLocks noRot="1" noChangeAspect="1" noMove="1" noResize="1" noEditPoints="1" noAdjustHandles="1" noChangeArrowheads="1" noChangeShapeType="1" noTextEdit="1"/>
              </p:cNvSpPr>
              <p:nvPr/>
            </p:nvSpPr>
            <p:spPr>
              <a:xfrm>
                <a:off x="6912312" y="3893577"/>
                <a:ext cx="1938686" cy="1737202"/>
              </a:xfrm>
              <a:prstGeom prst="rect">
                <a:avLst/>
              </a:prstGeom>
              <a:blipFill>
                <a:blip r:embed="rId9"/>
                <a:stretch>
                  <a:fillRect l="-1935" t="-714" r="-4516" b="-500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71">
                <a:extLst>
                  <a:ext uri="{FF2B5EF4-FFF2-40B4-BE49-F238E27FC236}">
                    <a16:creationId xmlns:a16="http://schemas.microsoft.com/office/drawing/2014/main" id="{3549F60A-9C71-7944-A156-CED189FA433A}"/>
                  </a:ext>
                </a:extLst>
              </p:cNvPr>
              <p:cNvGraphicFramePr>
                <a:graphicFrameLocks noGrp="1"/>
              </p:cNvGraphicFramePr>
              <p:nvPr>
                <p:extLst>
                  <p:ext uri="{D42A27DB-BD31-4B8C-83A1-F6EECF244321}">
                    <p14:modId xmlns:p14="http://schemas.microsoft.com/office/powerpoint/2010/main" val="1230640320"/>
                  </p:ext>
                </p:extLst>
              </p:nvPr>
            </p:nvGraphicFramePr>
            <p:xfrm>
              <a:off x="6754183" y="2280517"/>
              <a:ext cx="2254944" cy="11125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𝑤</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𝑡</m:t>
                                </m:r>
                                <m:r>
                                  <a:rPr lang="en-US" i="1" dirty="0"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𝑤</m:t>
                                </m:r>
                                <m:r>
                                  <a:rPr lang="en-US" i="1" dirty="0" err="1"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𝑡</m:t>
                                </m:r>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175231"/>
                      </a:ext>
                    </a:extLst>
                  </a:tr>
                  <a:tr h="370840">
                    <a:tc>
                      <a:txBody>
                        <a:bodyPr/>
                        <a:lstStyle/>
                        <a:p>
                          <a:pPr algn="ctr"/>
                          <a:r>
                            <a:rPr lang="en-US" dirty="0">
                              <a:latin typeface="Arial" panose="020B0604020202020204" pitchFamily="34" charset="0"/>
                              <a:cs typeface="Arial" panose="020B0604020202020204" pitchFamily="34" charset="0"/>
                            </a:rPr>
                            <a:t>Taxi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pPr algn="ctr"/>
                          <a:r>
                            <a:rPr lang="en-US" dirty="0">
                              <a:latin typeface="Arial" panose="020B0604020202020204" pitchFamily="34" charset="0"/>
                              <a:cs typeface="Arial" panose="020B0604020202020204" pitchFamily="34" charset="0"/>
                            </a:rPr>
                            <a:t>Alice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b="0"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bl>
              </a:graphicData>
            </a:graphic>
          </p:graphicFrame>
        </mc:Choice>
        <mc:Fallback xmlns="">
          <p:graphicFrame>
            <p:nvGraphicFramePr>
              <p:cNvPr id="14" name="Table 71">
                <a:extLst>
                  <a:ext uri="{FF2B5EF4-FFF2-40B4-BE49-F238E27FC236}">
                    <a16:creationId xmlns:a16="http://schemas.microsoft.com/office/drawing/2014/main" id="{3549F60A-9C71-7944-A156-CED189FA433A}"/>
                  </a:ext>
                </a:extLst>
              </p:cNvPr>
              <p:cNvGraphicFramePr>
                <a:graphicFrameLocks noGrp="1"/>
              </p:cNvGraphicFramePr>
              <p:nvPr>
                <p:extLst>
                  <p:ext uri="{D42A27DB-BD31-4B8C-83A1-F6EECF244321}">
                    <p14:modId xmlns:p14="http://schemas.microsoft.com/office/powerpoint/2010/main" val="1230640320"/>
                  </p:ext>
                </p:extLst>
              </p:nvPr>
            </p:nvGraphicFramePr>
            <p:xfrm>
              <a:off x="6754183" y="2280517"/>
              <a:ext cx="2254944" cy="11125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endParaRPr lang="en-US"/>
                        </a:p>
                      </a:txBody>
                      <a:tcPr>
                        <a:blipFill>
                          <a:blip r:embed="rId10"/>
                          <a:stretch>
                            <a:fillRect l="-1042" r="-88542" b="-223333"/>
                          </a:stretch>
                        </a:blipFill>
                      </a:tcPr>
                    </a:tc>
                    <a:tc>
                      <a:txBody>
                        <a:bodyPr/>
                        <a:lstStyle/>
                        <a:p>
                          <a:endParaRPr lang="en-US"/>
                        </a:p>
                      </a:txBody>
                      <a:tcPr>
                        <a:blipFill>
                          <a:blip r:embed="rId10"/>
                          <a:stretch>
                            <a:fillRect l="-116867" r="-2410" b="-223333"/>
                          </a:stretch>
                        </a:blipFill>
                      </a:tcPr>
                    </a:tc>
                    <a:extLst>
                      <a:ext uri="{0D108BD9-81ED-4DB2-BD59-A6C34878D82A}">
                        <a16:rowId xmlns:a16="http://schemas.microsoft.com/office/drawing/2014/main" val="236175231"/>
                      </a:ext>
                    </a:extLst>
                  </a:tr>
                  <a:tr h="370840">
                    <a:tc>
                      <a:txBody>
                        <a:bodyPr/>
                        <a:lstStyle/>
                        <a:p>
                          <a:endParaRPr lang="en-US"/>
                        </a:p>
                      </a:txBody>
                      <a:tcPr>
                        <a:blipFill>
                          <a:blip r:embed="rId10"/>
                          <a:stretch>
                            <a:fillRect l="-1042" t="-103448" r="-88542" b="-131034"/>
                          </a:stretch>
                        </a:blipFill>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endParaRPr lang="en-US"/>
                        </a:p>
                      </a:txBody>
                      <a:tcPr>
                        <a:blipFill>
                          <a:blip r:embed="rId10"/>
                          <a:stretch>
                            <a:fillRect l="-1042" t="-196667" r="-88542" b="-26667"/>
                          </a:stretch>
                        </a:blipFill>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bl>
              </a:graphicData>
            </a:graphic>
          </p:graphicFrame>
        </mc:Fallback>
      </mc:AlternateContent>
    </p:spTree>
    <p:extLst>
      <p:ext uri="{BB962C8B-B14F-4D97-AF65-F5344CB8AC3E}">
        <p14:creationId xmlns:p14="http://schemas.microsoft.com/office/powerpoint/2010/main" val="19520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16667E-6 2.96296E-6 C -0.01806 0.0044 -0.03577 0.00926 -0.06285 0.02893 C -0.09011 0.04861 -0.14705 0.10185 -0.16337 0.11759 " pathEditMode="relative" rAng="0" ptsTypes="AAA">
                                      <p:cBhvr>
                                        <p:cTn id="6" dur="2000" fill="hold"/>
                                        <p:tgtEl>
                                          <p:spTgt spid="86"/>
                                        </p:tgtEl>
                                        <p:attrNameLst>
                                          <p:attrName>ppt_x</p:attrName>
                                          <p:attrName>ppt_y</p:attrName>
                                        </p:attrNameLst>
                                      </p:cBhvr>
                                      <p:rCtr x="-8177" y="5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1" y="875071"/>
            <a:ext cx="8746435" cy="5175210"/>
          </a:xfrm>
        </p:spPr>
        <p:txBody>
          <a:bodyPr/>
          <a:lstStyle/>
          <a:p>
            <a:r>
              <a:rPr lang="en-US" dirty="0"/>
              <a:t>Delay-aware </a:t>
            </a:r>
          </a:p>
          <a:p>
            <a:pPr lvl="1"/>
            <a:r>
              <a:rPr lang="en-US" dirty="0"/>
              <a:t>Cost of a match relies on when it is assigned;</a:t>
            </a:r>
          </a:p>
          <a:p>
            <a:pPr lvl="1"/>
            <a:r>
              <a:rPr lang="en-US" dirty="0"/>
              <a:t>Focus on the maximum match cost, i.e., </a:t>
            </a:r>
            <a:r>
              <a:rPr lang="en-US" b="1" dirty="0"/>
              <a:t>bottleneck</a:t>
            </a:r>
            <a:r>
              <a:rPr lang="en-US" dirty="0"/>
              <a:t> cost; </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Introduction</a:t>
            </a:r>
          </a:p>
        </p:txBody>
      </p:sp>
      <p:pic>
        <p:nvPicPr>
          <p:cNvPr id="9" name="Picture 8" descr="Map&#10;&#10;Description automatically generated">
            <a:extLst>
              <a:ext uri="{FF2B5EF4-FFF2-40B4-BE49-F238E27FC236}">
                <a16:creationId xmlns:a16="http://schemas.microsoft.com/office/drawing/2014/main" id="{080D1654-857B-6849-9C47-402334C27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1" y="359259"/>
            <a:ext cx="6429369" cy="6139477"/>
          </a:xfrm>
          <a:prstGeom prst="rect">
            <a:avLst/>
          </a:prstGeom>
        </p:spPr>
      </p:pic>
      <p:grpSp>
        <p:nvGrpSpPr>
          <p:cNvPr id="70" name="Group 69">
            <a:extLst>
              <a:ext uri="{FF2B5EF4-FFF2-40B4-BE49-F238E27FC236}">
                <a16:creationId xmlns:a16="http://schemas.microsoft.com/office/drawing/2014/main" id="{AC466CB8-9488-DC4E-A460-9433BB05E364}"/>
              </a:ext>
            </a:extLst>
          </p:cNvPr>
          <p:cNvGrpSpPr/>
          <p:nvPr/>
        </p:nvGrpSpPr>
        <p:grpSpPr>
          <a:xfrm>
            <a:off x="1246272" y="3096675"/>
            <a:ext cx="900000" cy="1084666"/>
            <a:chOff x="1381026" y="3428998"/>
            <a:chExt cx="900000" cy="1084666"/>
          </a:xfrm>
        </p:grpSpPr>
        <p:pic>
          <p:nvPicPr>
            <p:cNvPr id="60" name="Picture 59">
              <a:extLst>
                <a:ext uri="{FF2B5EF4-FFF2-40B4-BE49-F238E27FC236}">
                  <a16:creationId xmlns:a16="http://schemas.microsoft.com/office/drawing/2014/main" id="{7CC46B6E-FFB3-2547-A3A7-4BAD6A5A2FEF}"/>
                </a:ext>
              </a:extLst>
            </p:cNvPr>
            <p:cNvPicPr>
              <a:picLocks noChangeAspect="1"/>
            </p:cNvPicPr>
            <p:nvPr/>
          </p:nvPicPr>
          <p:blipFill>
            <a:blip r:embed="rId4">
              <a:clrChange>
                <a:clrFrom>
                  <a:srgbClr val="F5F5F5"/>
                </a:clrFrom>
                <a:clrTo>
                  <a:srgbClr val="F5F5F5">
                    <a:alpha val="0"/>
                  </a:srgbClr>
                </a:clrTo>
              </a:clrChange>
            </a:blip>
            <a:stretch>
              <a:fillRect/>
            </a:stretch>
          </p:blipFill>
          <p:spPr>
            <a:xfrm>
              <a:off x="1381026" y="3428998"/>
              <a:ext cx="900000" cy="900000"/>
            </a:xfrm>
            <a:prstGeom prst="rect">
              <a:avLst/>
            </a:prstGeom>
          </p:spPr>
        </p:pic>
        <p:sp>
          <p:nvSpPr>
            <p:cNvPr id="67" name="TextBox 66">
              <a:extLst>
                <a:ext uri="{FF2B5EF4-FFF2-40B4-BE49-F238E27FC236}">
                  <a16:creationId xmlns:a16="http://schemas.microsoft.com/office/drawing/2014/main" id="{F9D7F33D-29C8-C947-A06D-56838DAD4DD2}"/>
                </a:ext>
              </a:extLst>
            </p:cNvPr>
            <p:cNvSpPr txBox="1"/>
            <p:nvPr/>
          </p:nvSpPr>
          <p:spPr>
            <a:xfrm>
              <a:off x="1507059" y="4144332"/>
              <a:ext cx="647934"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Alice</a:t>
              </a:r>
            </a:p>
          </p:txBody>
        </p:sp>
      </p:grpSp>
      <mc:AlternateContent xmlns:mc="http://schemas.openxmlformats.org/markup-compatibility/2006" xmlns:a14="http://schemas.microsoft.com/office/drawing/2010/main">
        <mc:Choice Requires="a14">
          <p:graphicFrame>
            <p:nvGraphicFramePr>
              <p:cNvPr id="71" name="Table 71">
                <a:extLst>
                  <a:ext uri="{FF2B5EF4-FFF2-40B4-BE49-F238E27FC236}">
                    <a16:creationId xmlns:a16="http://schemas.microsoft.com/office/drawing/2014/main" id="{16AB659A-679B-4A48-B173-AD489A665A28}"/>
                  </a:ext>
                </a:extLst>
              </p:cNvPr>
              <p:cNvGraphicFramePr>
                <a:graphicFrameLocks noGrp="1"/>
              </p:cNvGraphicFramePr>
              <p:nvPr>
                <p:extLst>
                  <p:ext uri="{D42A27DB-BD31-4B8C-83A1-F6EECF244321}">
                    <p14:modId xmlns:p14="http://schemas.microsoft.com/office/powerpoint/2010/main" val="4108253522"/>
                  </p:ext>
                </p:extLst>
              </p:nvPr>
            </p:nvGraphicFramePr>
            <p:xfrm>
              <a:off x="6754183" y="2280517"/>
              <a:ext cx="2254944" cy="11125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𝑤</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𝑡</m:t>
                                </m:r>
                                <m:r>
                                  <a:rPr lang="en-US" i="1" dirty="0"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𝑤</m:t>
                                </m:r>
                                <m:r>
                                  <a:rPr lang="en-US" i="1" dirty="0" err="1"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𝑡</m:t>
                                </m:r>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175231"/>
                      </a:ext>
                    </a:extLst>
                  </a:tr>
                  <a:tr h="370840">
                    <a:tc>
                      <a:txBody>
                        <a:bodyPr/>
                        <a:lstStyle/>
                        <a:p>
                          <a:pPr algn="ctr"/>
                          <a:r>
                            <a:rPr lang="en-US" dirty="0">
                              <a:latin typeface="Arial" panose="020B0604020202020204" pitchFamily="34" charset="0"/>
                              <a:cs typeface="Arial" panose="020B0604020202020204" pitchFamily="34" charset="0"/>
                            </a:rPr>
                            <a:t>Taxi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pPr algn="ctr"/>
                          <a:r>
                            <a:rPr lang="en-US" dirty="0">
                              <a:latin typeface="Arial" panose="020B0604020202020204" pitchFamily="34" charset="0"/>
                              <a:cs typeface="Arial" panose="020B0604020202020204" pitchFamily="34" charset="0"/>
                            </a:rPr>
                            <a:t>Alice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b="0"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bl>
              </a:graphicData>
            </a:graphic>
          </p:graphicFrame>
        </mc:Choice>
        <mc:Fallback xmlns="">
          <p:graphicFrame>
            <p:nvGraphicFramePr>
              <p:cNvPr id="71" name="Table 71">
                <a:extLst>
                  <a:ext uri="{FF2B5EF4-FFF2-40B4-BE49-F238E27FC236}">
                    <a16:creationId xmlns:a16="http://schemas.microsoft.com/office/drawing/2014/main" id="{16AB659A-679B-4A48-B173-AD489A665A28}"/>
                  </a:ext>
                </a:extLst>
              </p:cNvPr>
              <p:cNvGraphicFramePr>
                <a:graphicFrameLocks noGrp="1"/>
              </p:cNvGraphicFramePr>
              <p:nvPr>
                <p:extLst>
                  <p:ext uri="{D42A27DB-BD31-4B8C-83A1-F6EECF244321}">
                    <p14:modId xmlns:p14="http://schemas.microsoft.com/office/powerpoint/2010/main" val="4108253522"/>
                  </p:ext>
                </p:extLst>
              </p:nvPr>
            </p:nvGraphicFramePr>
            <p:xfrm>
              <a:off x="6754183" y="2280517"/>
              <a:ext cx="2254944" cy="11125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endParaRPr lang="en-US"/>
                        </a:p>
                      </a:txBody>
                      <a:tcPr>
                        <a:blipFill>
                          <a:blip r:embed="rId5"/>
                          <a:stretch>
                            <a:fillRect l="-1042" r="-88542" b="-223333"/>
                          </a:stretch>
                        </a:blipFill>
                      </a:tcPr>
                    </a:tc>
                    <a:tc>
                      <a:txBody>
                        <a:bodyPr/>
                        <a:lstStyle/>
                        <a:p>
                          <a:endParaRPr lang="en-US"/>
                        </a:p>
                      </a:txBody>
                      <a:tcPr>
                        <a:blipFill>
                          <a:blip r:embed="rId5"/>
                          <a:stretch>
                            <a:fillRect l="-116867" r="-2410" b="-223333"/>
                          </a:stretch>
                        </a:blipFill>
                      </a:tcPr>
                    </a:tc>
                    <a:extLst>
                      <a:ext uri="{0D108BD9-81ED-4DB2-BD59-A6C34878D82A}">
                        <a16:rowId xmlns:a16="http://schemas.microsoft.com/office/drawing/2014/main" val="236175231"/>
                      </a:ext>
                    </a:extLst>
                  </a:tr>
                  <a:tr h="370840">
                    <a:tc>
                      <a:txBody>
                        <a:bodyPr/>
                        <a:lstStyle/>
                        <a:p>
                          <a:endParaRPr lang="en-US"/>
                        </a:p>
                      </a:txBody>
                      <a:tcPr>
                        <a:blipFill>
                          <a:blip r:embed="rId5"/>
                          <a:stretch>
                            <a:fillRect l="-1042" t="-103448" r="-88542" b="-131034"/>
                          </a:stretch>
                        </a:blipFill>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endParaRPr lang="en-US"/>
                        </a:p>
                      </a:txBody>
                      <a:tcPr>
                        <a:blipFill>
                          <a:blip r:embed="rId5"/>
                          <a:stretch>
                            <a:fillRect l="-1042" t="-196667" r="-88542" b="-26667"/>
                          </a:stretch>
                        </a:blipFill>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bl>
              </a:graphicData>
            </a:graphic>
          </p:graphicFrame>
        </mc:Fallback>
      </mc:AlternateContent>
      <p:grpSp>
        <p:nvGrpSpPr>
          <p:cNvPr id="86" name="Group 85">
            <a:extLst>
              <a:ext uri="{FF2B5EF4-FFF2-40B4-BE49-F238E27FC236}">
                <a16:creationId xmlns:a16="http://schemas.microsoft.com/office/drawing/2014/main" id="{680BDA40-E50F-134D-9CB9-66ED4D4D3AF1}"/>
              </a:ext>
            </a:extLst>
          </p:cNvPr>
          <p:cNvGrpSpPr/>
          <p:nvPr/>
        </p:nvGrpSpPr>
        <p:grpSpPr>
          <a:xfrm>
            <a:off x="3092206" y="2924038"/>
            <a:ext cx="1173543" cy="900000"/>
            <a:chOff x="1696876" y="483338"/>
            <a:chExt cx="1173543" cy="900000"/>
          </a:xfrm>
        </p:grpSpPr>
        <p:pic>
          <p:nvPicPr>
            <p:cNvPr id="64" name="Picture 63">
              <a:extLst>
                <a:ext uri="{FF2B5EF4-FFF2-40B4-BE49-F238E27FC236}">
                  <a16:creationId xmlns:a16="http://schemas.microsoft.com/office/drawing/2014/main" id="{3FF4BD31-62B8-6441-958C-90039538E25A}"/>
                </a:ext>
              </a:extLst>
            </p:cNvPr>
            <p:cNvPicPr>
              <a:picLocks noChangeAspect="1"/>
            </p:cNvPicPr>
            <p:nvPr/>
          </p:nvPicPr>
          <p:blipFill>
            <a:blip r:embed="rId6">
              <a:extLst>
                <a:ext uri="{BEBA8EAE-BF5A-486C-A8C5-ECC9F3942E4B}">
                  <a14:imgProps xmlns:a14="http://schemas.microsoft.com/office/drawing/2010/main">
                    <a14:imgLayer r:embed="rId7">
                      <a14:imgEffect>
                        <a14:artisticCutout/>
                      </a14:imgEffect>
                    </a14:imgLayer>
                  </a14:imgProps>
                </a:ext>
              </a:extLst>
            </a:blip>
            <a:stretch>
              <a:fillRect/>
            </a:stretch>
          </p:blipFill>
          <p:spPr>
            <a:xfrm flipH="1">
              <a:off x="1970419" y="483338"/>
              <a:ext cx="900000" cy="900000"/>
            </a:xfrm>
            <a:prstGeom prst="rect">
              <a:avLst/>
            </a:prstGeom>
          </p:spPr>
        </p:pic>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2CE38823-25B1-A042-93CA-156BE4AD6EF3}"/>
                    </a:ext>
                  </a:extLst>
                </p:cNvPr>
                <p:cNvSpPr txBox="1"/>
                <p:nvPr/>
              </p:nvSpPr>
              <p:spPr>
                <a:xfrm>
                  <a:off x="1696876" y="543946"/>
                  <a:ext cx="5292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Calibri" panose="020F0502020204030204" pitchFamily="34" charset="0"/>
                              </a:rPr>
                            </m:ctrlPr>
                          </m:sSubPr>
                          <m:e>
                            <m:r>
                              <a:rPr lang="en-US" b="1" i="1" dirty="0" smtClean="0">
                                <a:latin typeface="Cambria Math" panose="02040503050406030204" pitchFamily="18" charset="0"/>
                                <a:cs typeface="Calibri" panose="020F0502020204030204" pitchFamily="34" charset="0"/>
                              </a:rPr>
                              <m:t>𝒘</m:t>
                            </m:r>
                          </m:e>
                          <m:sub>
                            <m:r>
                              <a:rPr lang="en-US" b="1" i="1" dirty="0" smtClean="0">
                                <a:latin typeface="Cambria Math" panose="02040503050406030204" pitchFamily="18" charset="0"/>
                                <a:cs typeface="Calibri" panose="020F0502020204030204" pitchFamily="34" charset="0"/>
                              </a:rPr>
                              <m:t>𝟏</m:t>
                            </m:r>
                          </m:sub>
                        </m:sSub>
                      </m:oMath>
                    </m:oMathPara>
                  </a14:m>
                  <a:endParaRPr lang="en-US" b="1" dirty="0">
                    <a:latin typeface="Calibri" panose="020F0502020204030204" pitchFamily="34" charset="0"/>
                    <a:cs typeface="Calibri" panose="020F0502020204030204" pitchFamily="34" charset="0"/>
                  </a:endParaRPr>
                </a:p>
              </p:txBody>
            </p:sp>
          </mc:Choice>
          <mc:Fallback xmlns="">
            <p:sp>
              <p:nvSpPr>
                <p:cNvPr id="83" name="TextBox 82">
                  <a:extLst>
                    <a:ext uri="{FF2B5EF4-FFF2-40B4-BE49-F238E27FC236}">
                      <a16:creationId xmlns:a16="http://schemas.microsoft.com/office/drawing/2014/main" id="{2CE38823-25B1-A042-93CA-156BE4AD6EF3}"/>
                    </a:ext>
                  </a:extLst>
                </p:cNvPr>
                <p:cNvSpPr txBox="1">
                  <a:spLocks noRot="1" noChangeAspect="1" noMove="1" noResize="1" noEditPoints="1" noAdjustHandles="1" noChangeArrowheads="1" noChangeShapeType="1" noTextEdit="1"/>
                </p:cNvSpPr>
                <p:nvPr/>
              </p:nvSpPr>
              <p:spPr>
                <a:xfrm>
                  <a:off x="1696876" y="543946"/>
                  <a:ext cx="529247" cy="369332"/>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5A37DE0-9919-F641-865B-8519B7EC18CF}"/>
                  </a:ext>
                </a:extLst>
              </p:cNvPr>
              <p:cNvSpPr/>
              <p:nvPr/>
            </p:nvSpPr>
            <p:spPr>
              <a:xfrm>
                <a:off x="6912312" y="3893579"/>
                <a:ext cx="1938686" cy="64954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HK" dirty="0">
                    <a:solidFill>
                      <a:prstClr val="black"/>
                    </a:solidFill>
                    <a:latin typeface="Calibri" panose="020F0502020204030204"/>
                  </a:rPr>
                  <a:t>At 9:05, taxi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𝑤</m:t>
                        </m:r>
                      </m:e>
                      <m:sub>
                        <m:r>
                          <a:rPr lang="en-US" altLang="zh-HK" i="1" dirty="0" smtClean="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 arrives at Alice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 </a:t>
                </a:r>
              </a:p>
            </p:txBody>
          </p:sp>
        </mc:Choice>
        <mc:Fallback xmlns="">
          <p:sp>
            <p:nvSpPr>
              <p:cNvPr id="16" name="Rectangle 15">
                <a:extLst>
                  <a:ext uri="{FF2B5EF4-FFF2-40B4-BE49-F238E27FC236}">
                    <a16:creationId xmlns:a16="http://schemas.microsoft.com/office/drawing/2014/main" id="{15A37DE0-9919-F641-865B-8519B7EC18CF}"/>
                  </a:ext>
                </a:extLst>
              </p:cNvPr>
              <p:cNvSpPr>
                <a:spLocks noRot="1" noChangeAspect="1" noMove="1" noResize="1" noEditPoints="1" noAdjustHandles="1" noChangeArrowheads="1" noChangeShapeType="1" noTextEdit="1"/>
              </p:cNvSpPr>
              <p:nvPr/>
            </p:nvSpPr>
            <p:spPr>
              <a:xfrm>
                <a:off x="6912312" y="3893579"/>
                <a:ext cx="1938686" cy="649545"/>
              </a:xfrm>
              <a:prstGeom prst="rect">
                <a:avLst/>
              </a:prstGeom>
              <a:blipFill>
                <a:blip r:embed="rId9"/>
                <a:stretch>
                  <a:fillRect l="-1935" t="-1852" r="-7742" b="-1296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643C2C8-7E3B-7B4C-858E-7B60DDC8278A}"/>
                  </a:ext>
                </a:extLst>
              </p:cNvPr>
              <p:cNvSpPr/>
              <p:nvPr/>
            </p:nvSpPr>
            <p:spPr>
              <a:xfrm>
                <a:off x="755118" y="639749"/>
                <a:ext cx="7633760" cy="646331"/>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HK" dirty="0">
                    <a:solidFill>
                      <a:prstClr val="black"/>
                    </a:solidFill>
                    <a:latin typeface="Calibri" panose="020F0502020204030204"/>
                  </a:rPr>
                  <a:t>The cost of the match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1</m:t>
                        </m:r>
                      </m:sub>
                    </m:sSub>
                    <m:r>
                      <a:rPr lang="en-US" altLang="zh-HK" b="0" i="1" dirty="0" smtClean="0">
                        <a:solidFill>
                          <a:prstClr val="black"/>
                        </a:solidFill>
                        <a:latin typeface="Cambria Math" panose="02040503050406030204" pitchFamily="18" charset="0"/>
                      </a:rPr>
                      <m:t>, </m:t>
                    </m:r>
                    <m:sSub>
                      <m:sSubPr>
                        <m:ctrlPr>
                          <a:rPr lang="en-US" altLang="zh-HK" b="0" i="1" dirty="0" smtClean="0">
                            <a:solidFill>
                              <a:prstClr val="black"/>
                            </a:solidFill>
                            <a:latin typeface="Cambria Math" panose="02040503050406030204" pitchFamily="18" charset="0"/>
                          </a:rPr>
                        </m:ctrlPr>
                      </m:sSubPr>
                      <m:e>
                        <m:r>
                          <a:rPr lang="en-US" altLang="zh-HK" b="0" i="1" dirty="0" smtClean="0">
                            <a:solidFill>
                              <a:prstClr val="black"/>
                            </a:solidFill>
                            <a:latin typeface="Cambria Math" panose="02040503050406030204" pitchFamily="18" charset="0"/>
                          </a:rPr>
                          <m:t>𝑤</m:t>
                        </m:r>
                      </m:e>
                      <m:sub>
                        <m:r>
                          <a:rPr lang="en-US" altLang="zh-HK" b="0" i="1" dirty="0" smtClean="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 9:03) is the time delay between her submission of the request and the arrival of the taxi, i.e., (9:05 – 9:03) + (9:03 – 9:01) = 4min.</a:t>
                </a:r>
                <a:endParaRPr kumimoji="0" lang="en-US" altLang="zh-HK" i="0" u="none" strike="noStrike" kern="1200" cap="none" spc="0" normalizeH="0" baseline="0" noProof="0" dirty="0">
                  <a:ln>
                    <a:noFill/>
                  </a:ln>
                  <a:solidFill>
                    <a:prstClr val="black"/>
                  </a:solidFill>
                  <a:effectLst/>
                  <a:uLnTx/>
                  <a:uFillTx/>
                  <a:latin typeface="Calibri" panose="020F0502020204030204"/>
                  <a:cs typeface="+mn-cs"/>
                </a:endParaRPr>
              </a:p>
            </p:txBody>
          </p:sp>
        </mc:Choice>
        <mc:Fallback xmlns="">
          <p:sp>
            <p:nvSpPr>
              <p:cNvPr id="17" name="Rectangle 16">
                <a:extLst>
                  <a:ext uri="{FF2B5EF4-FFF2-40B4-BE49-F238E27FC236}">
                    <a16:creationId xmlns:a16="http://schemas.microsoft.com/office/drawing/2014/main" id="{B643C2C8-7E3B-7B4C-858E-7B60DDC8278A}"/>
                  </a:ext>
                </a:extLst>
              </p:cNvPr>
              <p:cNvSpPr>
                <a:spLocks noRot="1" noChangeAspect="1" noMove="1" noResize="1" noEditPoints="1" noAdjustHandles="1" noChangeArrowheads="1" noChangeShapeType="1" noTextEdit="1"/>
              </p:cNvSpPr>
              <p:nvPr/>
            </p:nvSpPr>
            <p:spPr>
              <a:xfrm>
                <a:off x="755118" y="639749"/>
                <a:ext cx="7633760" cy="646331"/>
              </a:xfrm>
              <a:prstGeom prst="rect">
                <a:avLst/>
              </a:prstGeom>
              <a:blipFill>
                <a:blip r:embed="rId10"/>
                <a:stretch>
                  <a:fillRect l="-497" t="-1852" r="-662" b="-11111"/>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8431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191 0.00486 C -0.03403 0.04097 -0.06997 0.07731 -0.09497 0.10856 C -0.12014 0.14004 -0.12813 0.20092 -0.14861 0.19282 C -0.16927 0.18495 -0.20868 0.07986 -0.21806 0.06088 " pathEditMode="relative" ptsTypes="AAAA">
                                      <p:cBhvr>
                                        <p:cTn id="6" dur="3000" fill="hold"/>
                                        <p:tgtEl>
                                          <p:spTgt spid="8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1" name="Table 71">
                <a:extLst>
                  <a:ext uri="{FF2B5EF4-FFF2-40B4-BE49-F238E27FC236}">
                    <a16:creationId xmlns:a16="http://schemas.microsoft.com/office/drawing/2014/main" id="{221BF0BE-795A-844A-9CF4-F4E61BBCB0AA}"/>
                  </a:ext>
                </a:extLst>
              </p:cNvPr>
              <p:cNvGraphicFramePr>
                <a:graphicFrameLocks noGrp="1"/>
              </p:cNvGraphicFramePr>
              <p:nvPr>
                <p:extLst>
                  <p:ext uri="{D42A27DB-BD31-4B8C-83A1-F6EECF244321}">
                    <p14:modId xmlns:p14="http://schemas.microsoft.com/office/powerpoint/2010/main" val="579968389"/>
                  </p:ext>
                </p:extLst>
              </p:nvPr>
            </p:nvGraphicFramePr>
            <p:xfrm>
              <a:off x="6754183" y="2280517"/>
              <a:ext cx="2254944" cy="29667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𝑤</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𝑡</m:t>
                                </m:r>
                                <m:r>
                                  <a:rPr lang="en-US" i="1" dirty="0"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𝑤</m:t>
                                </m:r>
                                <m:r>
                                  <a:rPr lang="en-US" i="1" dirty="0" err="1"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𝑡</m:t>
                                </m:r>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175231"/>
                      </a:ext>
                    </a:extLst>
                  </a:tr>
                  <a:tr h="370840">
                    <a:tc>
                      <a:txBody>
                        <a:bodyPr/>
                        <a:lstStyle/>
                        <a:p>
                          <a:pPr algn="ctr"/>
                          <a:r>
                            <a:rPr lang="en-US" dirty="0">
                              <a:latin typeface="Arial" panose="020B0604020202020204" pitchFamily="34" charset="0"/>
                              <a:cs typeface="Arial" panose="020B0604020202020204" pitchFamily="34" charset="0"/>
                            </a:rPr>
                            <a:t>Taxi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pPr algn="ctr"/>
                          <a:r>
                            <a:rPr lang="en-US" dirty="0">
                              <a:latin typeface="Arial" panose="020B0604020202020204" pitchFamily="34" charset="0"/>
                              <a:cs typeface="Arial" panose="020B0604020202020204" pitchFamily="34" charset="0"/>
                            </a:rPr>
                            <a:t>Alice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b="0"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r h="370840">
                    <a:tc>
                      <a:txBody>
                        <a:bodyPr/>
                        <a:lstStyle/>
                        <a:p>
                          <a:pPr algn="ctr"/>
                          <a:r>
                            <a:rPr lang="en-US" dirty="0">
                              <a:latin typeface="Arial" panose="020B0604020202020204" pitchFamily="34" charset="0"/>
                              <a:cs typeface="Arial" panose="020B0604020202020204" pitchFamily="34" charset="0"/>
                            </a:rPr>
                            <a:t>Bob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i="1" dirty="0" smtClean="0">
                                      <a:latin typeface="Cambria Math" panose="02040503050406030204" pitchFamily="18" charset="0"/>
                                      <a:cs typeface="Arial" panose="020B0604020202020204" pitchFamily="34" charset="0"/>
                                    </a:rPr>
                                    <m:t>2</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9:02</a:t>
                          </a:r>
                        </a:p>
                      </a:txBody>
                      <a:tcPr/>
                    </a:tc>
                    <a:extLst>
                      <a:ext uri="{0D108BD9-81ED-4DB2-BD59-A6C34878D82A}">
                        <a16:rowId xmlns:a16="http://schemas.microsoft.com/office/drawing/2014/main" val="12481037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Taxi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b="0" i="1" dirty="0" smtClean="0">
                                      <a:latin typeface="Cambria Math" panose="02040503050406030204" pitchFamily="18" charset="0"/>
                                      <a:cs typeface="Arial" panose="020B0604020202020204" pitchFamily="34" charset="0"/>
                                    </a:rPr>
                                    <m:t>2</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9:04</a:t>
                          </a:r>
                        </a:p>
                      </a:txBody>
                      <a:tcPr/>
                    </a:tc>
                    <a:extLst>
                      <a:ext uri="{0D108BD9-81ED-4DB2-BD59-A6C34878D82A}">
                        <a16:rowId xmlns:a16="http://schemas.microsoft.com/office/drawing/2014/main" val="1331469858"/>
                      </a:ext>
                    </a:extLst>
                  </a:tr>
                  <a:tr h="370840">
                    <a:tc>
                      <a:txBody>
                        <a:bodyPr/>
                        <a:lstStyle/>
                        <a:p>
                          <a:pPr algn="ctr"/>
                          <a:r>
                            <a:rPr lang="en-US" dirty="0">
                              <a:latin typeface="Arial" panose="020B0604020202020204" pitchFamily="34" charset="0"/>
                              <a:cs typeface="Arial" panose="020B0604020202020204" pitchFamily="34" charset="0"/>
                            </a:rPr>
                            <a:t>Carol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i="1" dirty="0" smtClean="0">
                                      <a:latin typeface="Cambria Math" panose="02040503050406030204" pitchFamily="18" charset="0"/>
                                      <a:cs typeface="Arial" panose="020B0604020202020204" pitchFamily="34" charset="0"/>
                                    </a:rPr>
                                    <m:t>3</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9:05</a:t>
                          </a:r>
                        </a:p>
                      </a:txBody>
                      <a:tcPr/>
                    </a:tc>
                    <a:extLst>
                      <a:ext uri="{0D108BD9-81ED-4DB2-BD59-A6C34878D82A}">
                        <a16:rowId xmlns:a16="http://schemas.microsoft.com/office/drawing/2014/main" val="4005261325"/>
                      </a:ext>
                    </a:extLst>
                  </a:tr>
                  <a:tr h="370840">
                    <a:tc>
                      <a:txBody>
                        <a:bodyPr/>
                        <a:lstStyle/>
                        <a:p>
                          <a:pPr algn="ctr"/>
                          <a:r>
                            <a:rPr lang="en-US" dirty="0">
                              <a:latin typeface="Arial" panose="020B0604020202020204" pitchFamily="34" charset="0"/>
                              <a:cs typeface="Arial" panose="020B0604020202020204" pitchFamily="34" charset="0"/>
                            </a:rPr>
                            <a:t>Taxi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0"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3</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9:07</a:t>
                          </a:r>
                        </a:p>
                      </a:txBody>
                      <a:tcPr/>
                    </a:tc>
                    <a:extLst>
                      <a:ext uri="{0D108BD9-81ED-4DB2-BD59-A6C34878D82A}">
                        <a16:rowId xmlns:a16="http://schemas.microsoft.com/office/drawing/2014/main" val="1553295792"/>
                      </a:ext>
                    </a:extLst>
                  </a:tr>
                  <a:tr h="370840">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801815197"/>
                      </a:ext>
                    </a:extLst>
                  </a:tr>
                </a:tbl>
              </a:graphicData>
            </a:graphic>
          </p:graphicFrame>
        </mc:Choice>
        <mc:Fallback xmlns="">
          <p:graphicFrame>
            <p:nvGraphicFramePr>
              <p:cNvPr id="31" name="Table 71">
                <a:extLst>
                  <a:ext uri="{FF2B5EF4-FFF2-40B4-BE49-F238E27FC236}">
                    <a16:creationId xmlns:a16="http://schemas.microsoft.com/office/drawing/2014/main" id="{221BF0BE-795A-844A-9CF4-F4E61BBCB0AA}"/>
                  </a:ext>
                </a:extLst>
              </p:cNvPr>
              <p:cNvGraphicFramePr>
                <a:graphicFrameLocks noGrp="1"/>
              </p:cNvGraphicFramePr>
              <p:nvPr>
                <p:extLst>
                  <p:ext uri="{D42A27DB-BD31-4B8C-83A1-F6EECF244321}">
                    <p14:modId xmlns:p14="http://schemas.microsoft.com/office/powerpoint/2010/main" val="579968389"/>
                  </p:ext>
                </p:extLst>
              </p:nvPr>
            </p:nvGraphicFramePr>
            <p:xfrm>
              <a:off x="6754183" y="2280517"/>
              <a:ext cx="2254944" cy="29667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endParaRPr lang="en-US"/>
                        </a:p>
                      </a:txBody>
                      <a:tcPr>
                        <a:blipFill>
                          <a:blip r:embed="rId3"/>
                          <a:stretch>
                            <a:fillRect l="-1042" r="-88542" b="-734483"/>
                          </a:stretch>
                        </a:blipFill>
                      </a:tcPr>
                    </a:tc>
                    <a:tc>
                      <a:txBody>
                        <a:bodyPr/>
                        <a:lstStyle/>
                        <a:p>
                          <a:endParaRPr lang="en-US"/>
                        </a:p>
                      </a:txBody>
                      <a:tcPr>
                        <a:blipFill>
                          <a:blip r:embed="rId3"/>
                          <a:stretch>
                            <a:fillRect l="-116867" r="-2410" b="-734483"/>
                          </a:stretch>
                        </a:blipFill>
                      </a:tcPr>
                    </a:tc>
                    <a:extLst>
                      <a:ext uri="{0D108BD9-81ED-4DB2-BD59-A6C34878D82A}">
                        <a16:rowId xmlns:a16="http://schemas.microsoft.com/office/drawing/2014/main" val="236175231"/>
                      </a:ext>
                    </a:extLst>
                  </a:tr>
                  <a:tr h="370840">
                    <a:tc>
                      <a:txBody>
                        <a:bodyPr/>
                        <a:lstStyle/>
                        <a:p>
                          <a:endParaRPr lang="en-US"/>
                        </a:p>
                      </a:txBody>
                      <a:tcPr>
                        <a:blipFill>
                          <a:blip r:embed="rId3"/>
                          <a:stretch>
                            <a:fillRect l="-1042" t="-96667" r="-88542" b="-610000"/>
                          </a:stretch>
                        </a:blipFill>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endParaRPr lang="en-US"/>
                        </a:p>
                      </a:txBody>
                      <a:tcPr>
                        <a:blipFill>
                          <a:blip r:embed="rId3"/>
                          <a:stretch>
                            <a:fillRect l="-1042" t="-203448" r="-88542" b="-531034"/>
                          </a:stretch>
                        </a:blipFill>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r h="370840">
                    <a:tc>
                      <a:txBody>
                        <a:bodyPr/>
                        <a:lstStyle/>
                        <a:p>
                          <a:endParaRPr lang="en-US"/>
                        </a:p>
                      </a:txBody>
                      <a:tcPr>
                        <a:blipFill>
                          <a:blip r:embed="rId3"/>
                          <a:stretch>
                            <a:fillRect l="-1042" t="-293333" r="-88542" b="-413333"/>
                          </a:stretch>
                        </a:blipFill>
                      </a:tcPr>
                    </a:tc>
                    <a:tc>
                      <a:txBody>
                        <a:bodyPr/>
                        <a:lstStyle/>
                        <a:p>
                          <a:pPr algn="ctr"/>
                          <a:r>
                            <a:rPr lang="en-US" dirty="0">
                              <a:latin typeface="Arial" panose="020B0604020202020204" pitchFamily="34" charset="0"/>
                              <a:cs typeface="Arial" panose="020B0604020202020204" pitchFamily="34" charset="0"/>
                            </a:rPr>
                            <a:t>9:02</a:t>
                          </a:r>
                        </a:p>
                      </a:txBody>
                      <a:tcPr/>
                    </a:tc>
                    <a:extLst>
                      <a:ext uri="{0D108BD9-81ED-4DB2-BD59-A6C34878D82A}">
                        <a16:rowId xmlns:a16="http://schemas.microsoft.com/office/drawing/2014/main" val="1248103753"/>
                      </a:ext>
                    </a:extLst>
                  </a:tr>
                  <a:tr h="370840">
                    <a:tc>
                      <a:txBody>
                        <a:bodyPr/>
                        <a:lstStyle/>
                        <a:p>
                          <a:endParaRPr lang="en-US"/>
                        </a:p>
                      </a:txBody>
                      <a:tcPr>
                        <a:blipFill>
                          <a:blip r:embed="rId3"/>
                          <a:stretch>
                            <a:fillRect l="-1042" t="-406897" r="-88542" b="-327586"/>
                          </a:stretch>
                        </a:blipFill>
                      </a:tcPr>
                    </a:tc>
                    <a:tc>
                      <a:txBody>
                        <a:bodyPr/>
                        <a:lstStyle/>
                        <a:p>
                          <a:pPr algn="ctr"/>
                          <a:r>
                            <a:rPr lang="en-US" dirty="0">
                              <a:latin typeface="Arial" panose="020B0604020202020204" pitchFamily="34" charset="0"/>
                              <a:cs typeface="Arial" panose="020B0604020202020204" pitchFamily="34" charset="0"/>
                            </a:rPr>
                            <a:t>9:04</a:t>
                          </a:r>
                        </a:p>
                      </a:txBody>
                      <a:tcPr/>
                    </a:tc>
                    <a:extLst>
                      <a:ext uri="{0D108BD9-81ED-4DB2-BD59-A6C34878D82A}">
                        <a16:rowId xmlns:a16="http://schemas.microsoft.com/office/drawing/2014/main" val="1331469858"/>
                      </a:ext>
                    </a:extLst>
                  </a:tr>
                  <a:tr h="370840">
                    <a:tc>
                      <a:txBody>
                        <a:bodyPr/>
                        <a:lstStyle/>
                        <a:p>
                          <a:endParaRPr lang="en-US"/>
                        </a:p>
                      </a:txBody>
                      <a:tcPr>
                        <a:blipFill>
                          <a:blip r:embed="rId3"/>
                          <a:stretch>
                            <a:fillRect l="-1042" t="-506897" r="-88542" b="-227586"/>
                          </a:stretch>
                        </a:blipFill>
                      </a:tcPr>
                    </a:tc>
                    <a:tc>
                      <a:txBody>
                        <a:bodyPr/>
                        <a:lstStyle/>
                        <a:p>
                          <a:pPr algn="ctr"/>
                          <a:r>
                            <a:rPr lang="en-US" dirty="0">
                              <a:latin typeface="Arial" panose="020B0604020202020204" pitchFamily="34" charset="0"/>
                              <a:cs typeface="Arial" panose="020B0604020202020204" pitchFamily="34" charset="0"/>
                            </a:rPr>
                            <a:t>9:05</a:t>
                          </a:r>
                        </a:p>
                      </a:txBody>
                      <a:tcPr/>
                    </a:tc>
                    <a:extLst>
                      <a:ext uri="{0D108BD9-81ED-4DB2-BD59-A6C34878D82A}">
                        <a16:rowId xmlns:a16="http://schemas.microsoft.com/office/drawing/2014/main" val="4005261325"/>
                      </a:ext>
                    </a:extLst>
                  </a:tr>
                  <a:tr h="370840">
                    <a:tc>
                      <a:txBody>
                        <a:bodyPr/>
                        <a:lstStyle/>
                        <a:p>
                          <a:endParaRPr lang="en-US"/>
                        </a:p>
                      </a:txBody>
                      <a:tcPr>
                        <a:blipFill>
                          <a:blip r:embed="rId3"/>
                          <a:stretch>
                            <a:fillRect l="-1042" t="-586667" r="-88542" b="-120000"/>
                          </a:stretch>
                        </a:blipFill>
                      </a:tcPr>
                    </a:tc>
                    <a:tc>
                      <a:txBody>
                        <a:bodyPr/>
                        <a:lstStyle/>
                        <a:p>
                          <a:pPr algn="ctr"/>
                          <a:r>
                            <a:rPr lang="en-US" dirty="0">
                              <a:latin typeface="Arial" panose="020B0604020202020204" pitchFamily="34" charset="0"/>
                              <a:cs typeface="Arial" panose="020B0604020202020204" pitchFamily="34" charset="0"/>
                            </a:rPr>
                            <a:t>9:07</a:t>
                          </a:r>
                        </a:p>
                      </a:txBody>
                      <a:tcPr/>
                    </a:tc>
                    <a:extLst>
                      <a:ext uri="{0D108BD9-81ED-4DB2-BD59-A6C34878D82A}">
                        <a16:rowId xmlns:a16="http://schemas.microsoft.com/office/drawing/2014/main" val="1553295792"/>
                      </a:ext>
                    </a:extLst>
                  </a:tr>
                  <a:tr h="370840">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801815197"/>
                      </a:ext>
                    </a:extLst>
                  </a:tr>
                </a:tbl>
              </a:graphicData>
            </a:graphic>
          </p:graphicFrame>
        </mc:Fallback>
      </mc:AlternateContent>
      <p:sp>
        <p:nvSpPr>
          <p:cNvPr id="3" name="Content Placeholder 2"/>
          <p:cNvSpPr>
            <a:spLocks noGrp="1"/>
          </p:cNvSpPr>
          <p:nvPr>
            <p:ph idx="1"/>
          </p:nvPr>
        </p:nvSpPr>
        <p:spPr>
          <a:xfrm>
            <a:off x="198781" y="875071"/>
            <a:ext cx="8746435" cy="5175210"/>
          </a:xfrm>
        </p:spPr>
        <p:txBody>
          <a:bodyPr/>
          <a:lstStyle/>
          <a:p>
            <a:r>
              <a:rPr lang="en-US" dirty="0"/>
              <a:t>Delay-aware </a:t>
            </a:r>
          </a:p>
          <a:p>
            <a:pPr lvl="1"/>
            <a:r>
              <a:rPr lang="en-US" dirty="0"/>
              <a:t>Cost of a match relies on when it is assigned;</a:t>
            </a:r>
          </a:p>
          <a:p>
            <a:pPr lvl="1"/>
            <a:r>
              <a:rPr lang="en-US" dirty="0"/>
              <a:t>Focus on the maximum match cost, i.e., </a:t>
            </a:r>
            <a:r>
              <a:rPr lang="en-US" b="1" dirty="0"/>
              <a:t>bottleneck</a:t>
            </a:r>
            <a:r>
              <a:rPr lang="en-US" dirty="0"/>
              <a:t> cost; </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Introduction</a:t>
            </a:r>
          </a:p>
        </p:txBody>
      </p:sp>
      <p:pic>
        <p:nvPicPr>
          <p:cNvPr id="9" name="Picture 8" descr="Map&#10;&#10;Description automatically generated">
            <a:extLst>
              <a:ext uri="{FF2B5EF4-FFF2-40B4-BE49-F238E27FC236}">
                <a16:creationId xmlns:a16="http://schemas.microsoft.com/office/drawing/2014/main" id="{080D1654-857B-6849-9C47-402334C27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81" y="359259"/>
            <a:ext cx="6429369" cy="6139477"/>
          </a:xfrm>
          <a:prstGeom prst="rect">
            <a:avLst/>
          </a:prstGeom>
        </p:spPr>
      </p:pic>
      <p:grpSp>
        <p:nvGrpSpPr>
          <p:cNvPr id="70" name="Group 69">
            <a:extLst>
              <a:ext uri="{FF2B5EF4-FFF2-40B4-BE49-F238E27FC236}">
                <a16:creationId xmlns:a16="http://schemas.microsoft.com/office/drawing/2014/main" id="{AC466CB8-9488-DC4E-A460-9433BB05E364}"/>
              </a:ext>
            </a:extLst>
          </p:cNvPr>
          <p:cNvGrpSpPr/>
          <p:nvPr/>
        </p:nvGrpSpPr>
        <p:grpSpPr>
          <a:xfrm>
            <a:off x="1381026" y="3428998"/>
            <a:ext cx="900000" cy="1084666"/>
            <a:chOff x="1381026" y="3428998"/>
            <a:chExt cx="900000" cy="1084666"/>
          </a:xfrm>
        </p:grpSpPr>
        <p:pic>
          <p:nvPicPr>
            <p:cNvPr id="60" name="Picture 59">
              <a:extLst>
                <a:ext uri="{FF2B5EF4-FFF2-40B4-BE49-F238E27FC236}">
                  <a16:creationId xmlns:a16="http://schemas.microsoft.com/office/drawing/2014/main" id="{7CC46B6E-FFB3-2547-A3A7-4BAD6A5A2FEF}"/>
                </a:ext>
              </a:extLst>
            </p:cNvPr>
            <p:cNvPicPr>
              <a:picLocks noChangeAspect="1"/>
            </p:cNvPicPr>
            <p:nvPr/>
          </p:nvPicPr>
          <p:blipFill>
            <a:blip r:embed="rId5">
              <a:clrChange>
                <a:clrFrom>
                  <a:srgbClr val="F5F5F5"/>
                </a:clrFrom>
                <a:clrTo>
                  <a:srgbClr val="F5F5F5">
                    <a:alpha val="0"/>
                  </a:srgbClr>
                </a:clrTo>
              </a:clrChange>
            </a:blip>
            <a:stretch>
              <a:fillRect/>
            </a:stretch>
          </p:blipFill>
          <p:spPr>
            <a:xfrm>
              <a:off x="1381026" y="3428998"/>
              <a:ext cx="900000" cy="900000"/>
            </a:xfrm>
            <a:prstGeom prst="rect">
              <a:avLst/>
            </a:prstGeom>
          </p:spPr>
        </p:pic>
        <p:sp>
          <p:nvSpPr>
            <p:cNvPr id="67" name="TextBox 66">
              <a:extLst>
                <a:ext uri="{FF2B5EF4-FFF2-40B4-BE49-F238E27FC236}">
                  <a16:creationId xmlns:a16="http://schemas.microsoft.com/office/drawing/2014/main" id="{F9D7F33D-29C8-C947-A06D-56838DAD4DD2}"/>
                </a:ext>
              </a:extLst>
            </p:cNvPr>
            <p:cNvSpPr txBox="1"/>
            <p:nvPr/>
          </p:nvSpPr>
          <p:spPr>
            <a:xfrm>
              <a:off x="1507059" y="4144332"/>
              <a:ext cx="647934"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Alice</a:t>
              </a:r>
            </a:p>
          </p:txBody>
        </p:sp>
      </p:grpSp>
      <p:grpSp>
        <p:nvGrpSpPr>
          <p:cNvPr id="69" name="Group 68">
            <a:extLst>
              <a:ext uri="{FF2B5EF4-FFF2-40B4-BE49-F238E27FC236}">
                <a16:creationId xmlns:a16="http://schemas.microsoft.com/office/drawing/2014/main" id="{75F97D9E-17A6-C548-BA44-3F7075D59627}"/>
              </a:ext>
            </a:extLst>
          </p:cNvPr>
          <p:cNvGrpSpPr/>
          <p:nvPr/>
        </p:nvGrpSpPr>
        <p:grpSpPr>
          <a:xfrm>
            <a:off x="5062691" y="3878998"/>
            <a:ext cx="900000" cy="1084666"/>
            <a:chOff x="5081941" y="3983052"/>
            <a:chExt cx="900000" cy="1084666"/>
          </a:xfrm>
        </p:grpSpPr>
        <p:pic>
          <p:nvPicPr>
            <p:cNvPr id="63" name="Picture 62">
              <a:extLst>
                <a:ext uri="{FF2B5EF4-FFF2-40B4-BE49-F238E27FC236}">
                  <a16:creationId xmlns:a16="http://schemas.microsoft.com/office/drawing/2014/main" id="{BFC24B77-460C-2841-84D4-9FCABDF8D96A}"/>
                </a:ext>
              </a:extLst>
            </p:cNvPr>
            <p:cNvPicPr>
              <a:picLocks noChangeAspect="1"/>
            </p:cNvPicPr>
            <p:nvPr/>
          </p:nvPicPr>
          <p:blipFill>
            <a:blip r:embed="rId6">
              <a:clrChange>
                <a:clrFrom>
                  <a:srgbClr val="F5F5F5"/>
                </a:clrFrom>
                <a:clrTo>
                  <a:srgbClr val="F5F5F5">
                    <a:alpha val="0"/>
                  </a:srgbClr>
                </a:clrTo>
              </a:clrChange>
            </a:blip>
            <a:stretch>
              <a:fillRect/>
            </a:stretch>
          </p:blipFill>
          <p:spPr>
            <a:xfrm>
              <a:off x="5081941" y="3983052"/>
              <a:ext cx="900000" cy="900000"/>
            </a:xfrm>
            <a:prstGeom prst="rect">
              <a:avLst/>
            </a:prstGeom>
          </p:spPr>
        </p:pic>
        <p:sp>
          <p:nvSpPr>
            <p:cNvPr id="68" name="TextBox 67">
              <a:extLst>
                <a:ext uri="{FF2B5EF4-FFF2-40B4-BE49-F238E27FC236}">
                  <a16:creationId xmlns:a16="http://schemas.microsoft.com/office/drawing/2014/main" id="{D5704008-B268-514B-BF77-F4BBC8866390}"/>
                </a:ext>
              </a:extLst>
            </p:cNvPr>
            <p:cNvSpPr txBox="1"/>
            <p:nvPr/>
          </p:nvSpPr>
          <p:spPr>
            <a:xfrm>
              <a:off x="5251255" y="4698386"/>
              <a:ext cx="561372"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Bob</a:t>
              </a:r>
            </a:p>
          </p:txBody>
        </p:sp>
      </p:grpSp>
      <p:grpSp>
        <p:nvGrpSpPr>
          <p:cNvPr id="80" name="Group 79">
            <a:extLst>
              <a:ext uri="{FF2B5EF4-FFF2-40B4-BE49-F238E27FC236}">
                <a16:creationId xmlns:a16="http://schemas.microsoft.com/office/drawing/2014/main" id="{AF7E1A9B-4EEF-4748-802B-94468A82CD8B}"/>
              </a:ext>
            </a:extLst>
          </p:cNvPr>
          <p:cNvGrpSpPr/>
          <p:nvPr/>
        </p:nvGrpSpPr>
        <p:grpSpPr>
          <a:xfrm>
            <a:off x="2549073" y="1103397"/>
            <a:ext cx="900000" cy="1084666"/>
            <a:chOff x="2306125" y="2060959"/>
            <a:chExt cx="900000" cy="1084666"/>
          </a:xfrm>
        </p:grpSpPr>
        <p:sp>
          <p:nvSpPr>
            <p:cNvPr id="77" name="TextBox 76">
              <a:extLst>
                <a:ext uri="{FF2B5EF4-FFF2-40B4-BE49-F238E27FC236}">
                  <a16:creationId xmlns:a16="http://schemas.microsoft.com/office/drawing/2014/main" id="{AA1AB111-6089-704F-98FA-51FEB234F045}"/>
                </a:ext>
              </a:extLst>
            </p:cNvPr>
            <p:cNvSpPr txBox="1"/>
            <p:nvPr/>
          </p:nvSpPr>
          <p:spPr>
            <a:xfrm>
              <a:off x="2416737" y="2776293"/>
              <a:ext cx="678776"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Carol</a:t>
              </a:r>
            </a:p>
          </p:txBody>
        </p:sp>
        <p:pic>
          <p:nvPicPr>
            <p:cNvPr id="79" name="Picture 78">
              <a:extLst>
                <a:ext uri="{FF2B5EF4-FFF2-40B4-BE49-F238E27FC236}">
                  <a16:creationId xmlns:a16="http://schemas.microsoft.com/office/drawing/2014/main" id="{D3237127-9AEF-D24B-A574-46A82EEB1E29}"/>
                </a:ext>
              </a:extLst>
            </p:cNvPr>
            <p:cNvPicPr>
              <a:picLocks noChangeAspect="1"/>
            </p:cNvPicPr>
            <p:nvPr/>
          </p:nvPicPr>
          <p:blipFill>
            <a:blip r:embed="rId7">
              <a:clrChange>
                <a:clrFrom>
                  <a:srgbClr val="F5F5F5"/>
                </a:clrFrom>
                <a:clrTo>
                  <a:srgbClr val="F5F5F5">
                    <a:alpha val="0"/>
                  </a:srgbClr>
                </a:clrTo>
              </a:clrChange>
            </a:blip>
            <a:stretch>
              <a:fillRect/>
            </a:stretch>
          </p:blipFill>
          <p:spPr>
            <a:xfrm>
              <a:off x="2306125" y="2060959"/>
              <a:ext cx="900000" cy="900000"/>
            </a:xfrm>
            <a:prstGeom prst="rect">
              <a:avLst/>
            </a:prstGeom>
          </p:spPr>
        </p:pic>
      </p:grpSp>
      <p:grpSp>
        <p:nvGrpSpPr>
          <p:cNvPr id="86" name="Group 85">
            <a:extLst>
              <a:ext uri="{FF2B5EF4-FFF2-40B4-BE49-F238E27FC236}">
                <a16:creationId xmlns:a16="http://schemas.microsoft.com/office/drawing/2014/main" id="{680BDA40-E50F-134D-9CB9-66ED4D4D3AF1}"/>
              </a:ext>
            </a:extLst>
          </p:cNvPr>
          <p:cNvGrpSpPr/>
          <p:nvPr/>
        </p:nvGrpSpPr>
        <p:grpSpPr>
          <a:xfrm>
            <a:off x="1696876" y="483338"/>
            <a:ext cx="1173543" cy="900000"/>
            <a:chOff x="1696876" y="483338"/>
            <a:chExt cx="1173543" cy="900000"/>
          </a:xfrm>
        </p:grpSpPr>
        <p:pic>
          <p:nvPicPr>
            <p:cNvPr id="64" name="Picture 63">
              <a:extLst>
                <a:ext uri="{FF2B5EF4-FFF2-40B4-BE49-F238E27FC236}">
                  <a16:creationId xmlns:a16="http://schemas.microsoft.com/office/drawing/2014/main" id="{3FF4BD31-62B8-6441-958C-90039538E25A}"/>
                </a:ext>
              </a:extLst>
            </p:cNvPr>
            <p:cNvPicPr>
              <a:picLocks noChangeAspect="1"/>
            </p:cNvPicPr>
            <p:nvPr/>
          </p:nvPicPr>
          <p:blipFill>
            <a:blip r:embed="rId8">
              <a:extLst>
                <a:ext uri="{BEBA8EAE-BF5A-486C-A8C5-ECC9F3942E4B}">
                  <a14:imgProps xmlns:a14="http://schemas.microsoft.com/office/drawing/2010/main">
                    <a14:imgLayer r:embed="rId9">
                      <a14:imgEffect>
                        <a14:artisticCutout/>
                      </a14:imgEffect>
                    </a14:imgLayer>
                  </a14:imgProps>
                </a:ext>
              </a:extLst>
            </a:blip>
            <a:stretch>
              <a:fillRect/>
            </a:stretch>
          </p:blipFill>
          <p:spPr>
            <a:xfrm flipH="1">
              <a:off x="1970419" y="483338"/>
              <a:ext cx="900000" cy="900000"/>
            </a:xfrm>
            <a:prstGeom prst="rect">
              <a:avLst/>
            </a:prstGeom>
          </p:spPr>
        </p:pic>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2CE38823-25B1-A042-93CA-156BE4AD6EF3}"/>
                    </a:ext>
                  </a:extLst>
                </p:cNvPr>
                <p:cNvSpPr txBox="1"/>
                <p:nvPr/>
              </p:nvSpPr>
              <p:spPr>
                <a:xfrm>
                  <a:off x="1696876" y="543946"/>
                  <a:ext cx="5292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Calibri" panose="020F0502020204030204" pitchFamily="34" charset="0"/>
                              </a:rPr>
                            </m:ctrlPr>
                          </m:sSubPr>
                          <m:e>
                            <m:r>
                              <a:rPr lang="en-US" b="1" i="1" dirty="0" smtClean="0">
                                <a:latin typeface="Cambria Math" panose="02040503050406030204" pitchFamily="18" charset="0"/>
                                <a:cs typeface="Calibri" panose="020F0502020204030204" pitchFamily="34" charset="0"/>
                              </a:rPr>
                              <m:t>𝒘</m:t>
                            </m:r>
                          </m:e>
                          <m:sub>
                            <m:r>
                              <a:rPr lang="en-US" altLang="zh-CN" b="1" i="1" dirty="0" smtClean="0">
                                <a:latin typeface="Cambria Math" panose="02040503050406030204" pitchFamily="18" charset="0"/>
                                <a:cs typeface="Calibri" panose="020F0502020204030204" pitchFamily="34" charset="0"/>
                              </a:rPr>
                              <m:t>𝟐</m:t>
                            </m:r>
                          </m:sub>
                        </m:sSub>
                      </m:oMath>
                    </m:oMathPara>
                  </a14:m>
                  <a:endParaRPr lang="en-US" b="1" dirty="0">
                    <a:latin typeface="Calibri" panose="020F0502020204030204" pitchFamily="34" charset="0"/>
                    <a:cs typeface="Calibri" panose="020F0502020204030204" pitchFamily="34" charset="0"/>
                  </a:endParaRPr>
                </a:p>
              </p:txBody>
            </p:sp>
          </mc:Choice>
          <mc:Fallback xmlns="">
            <p:sp>
              <p:nvSpPr>
                <p:cNvPr id="83" name="TextBox 82">
                  <a:extLst>
                    <a:ext uri="{FF2B5EF4-FFF2-40B4-BE49-F238E27FC236}">
                      <a16:creationId xmlns:a16="http://schemas.microsoft.com/office/drawing/2014/main" id="{2CE38823-25B1-A042-93CA-156BE4AD6EF3}"/>
                    </a:ext>
                  </a:extLst>
                </p:cNvPr>
                <p:cNvSpPr txBox="1">
                  <a:spLocks noRot="1" noChangeAspect="1" noMove="1" noResize="1" noEditPoints="1" noAdjustHandles="1" noChangeArrowheads="1" noChangeShapeType="1" noTextEdit="1"/>
                </p:cNvSpPr>
                <p:nvPr/>
              </p:nvSpPr>
              <p:spPr>
                <a:xfrm>
                  <a:off x="1696876" y="543946"/>
                  <a:ext cx="529247" cy="369332"/>
                </a:xfrm>
                <a:prstGeom prst="rect">
                  <a:avLst/>
                </a:prstGeom>
                <a:blipFill>
                  <a:blip r:embed="rId10"/>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3A6DBEEB-7B33-984B-9C03-6895FB696F35}"/>
              </a:ext>
            </a:extLst>
          </p:cNvPr>
          <p:cNvGrpSpPr/>
          <p:nvPr/>
        </p:nvGrpSpPr>
        <p:grpSpPr>
          <a:xfrm>
            <a:off x="2422041" y="2562676"/>
            <a:ext cx="1124720" cy="900000"/>
            <a:chOff x="2422041" y="2562676"/>
            <a:chExt cx="1124720" cy="900000"/>
          </a:xfrm>
        </p:grpSpPr>
        <p:pic>
          <p:nvPicPr>
            <p:cNvPr id="81" name="Picture 80">
              <a:extLst>
                <a:ext uri="{FF2B5EF4-FFF2-40B4-BE49-F238E27FC236}">
                  <a16:creationId xmlns:a16="http://schemas.microsoft.com/office/drawing/2014/main" id="{B3FB4F40-C305-8F41-B343-3486FCA4F521}"/>
                </a:ext>
              </a:extLst>
            </p:cNvPr>
            <p:cNvPicPr>
              <a:picLocks noChangeAspect="1"/>
            </p:cNvPicPr>
            <p:nvPr/>
          </p:nvPicPr>
          <p:blipFill>
            <a:blip r:embed="rId8">
              <a:extLst>
                <a:ext uri="{BEBA8EAE-BF5A-486C-A8C5-ECC9F3942E4B}">
                  <a14:imgProps xmlns:a14="http://schemas.microsoft.com/office/drawing/2010/main">
                    <a14:imgLayer r:embed="rId11">
                      <a14:imgEffect>
                        <a14:artisticCutout/>
                      </a14:imgEffect>
                    </a14:imgLayer>
                  </a14:imgProps>
                </a:ext>
              </a:extLst>
            </a:blip>
            <a:stretch>
              <a:fillRect/>
            </a:stretch>
          </p:blipFill>
          <p:spPr>
            <a:xfrm>
              <a:off x="2422041" y="2562676"/>
              <a:ext cx="900000" cy="900000"/>
            </a:xfrm>
            <a:prstGeom prst="rect">
              <a:avLst/>
            </a:prstGeom>
          </p:spPr>
        </p:pic>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EB4D3B0B-3503-D64B-A217-DE1166C8CF0B}"/>
                    </a:ext>
                  </a:extLst>
                </p:cNvPr>
                <p:cNvSpPr txBox="1"/>
                <p:nvPr/>
              </p:nvSpPr>
              <p:spPr>
                <a:xfrm>
                  <a:off x="3017514" y="2582565"/>
                  <a:ext cx="5292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Calibri" panose="020F0502020204030204" pitchFamily="34" charset="0"/>
                              </a:rPr>
                            </m:ctrlPr>
                          </m:sSubPr>
                          <m:e>
                            <m:r>
                              <a:rPr lang="en-US" b="1" i="1" dirty="0" smtClean="0">
                                <a:latin typeface="Cambria Math" panose="02040503050406030204" pitchFamily="18" charset="0"/>
                                <a:cs typeface="Calibri" panose="020F0502020204030204" pitchFamily="34" charset="0"/>
                              </a:rPr>
                              <m:t>𝒘</m:t>
                            </m:r>
                          </m:e>
                          <m:sub>
                            <m:r>
                              <a:rPr lang="en-US" b="1" i="1" dirty="0" smtClean="0">
                                <a:latin typeface="Cambria Math" panose="02040503050406030204" pitchFamily="18" charset="0"/>
                                <a:cs typeface="Calibri" panose="020F0502020204030204" pitchFamily="34" charset="0"/>
                              </a:rPr>
                              <m:t>𝟑</m:t>
                            </m:r>
                          </m:sub>
                        </m:sSub>
                      </m:oMath>
                    </m:oMathPara>
                  </a14:m>
                  <a:endParaRPr lang="en-US" b="1" dirty="0">
                    <a:latin typeface="Calibri" panose="020F0502020204030204" pitchFamily="34" charset="0"/>
                    <a:cs typeface="Calibri" panose="020F0502020204030204" pitchFamily="34" charset="0"/>
                  </a:endParaRPr>
                </a:p>
              </p:txBody>
            </p:sp>
          </mc:Choice>
          <mc:Fallback xmlns="">
            <p:sp>
              <p:nvSpPr>
                <p:cNvPr id="90" name="TextBox 89">
                  <a:extLst>
                    <a:ext uri="{FF2B5EF4-FFF2-40B4-BE49-F238E27FC236}">
                      <a16:creationId xmlns:a16="http://schemas.microsoft.com/office/drawing/2014/main" id="{EB4D3B0B-3503-D64B-A217-DE1166C8CF0B}"/>
                    </a:ext>
                  </a:extLst>
                </p:cNvPr>
                <p:cNvSpPr txBox="1">
                  <a:spLocks noRot="1" noChangeAspect="1" noMove="1" noResize="1" noEditPoints="1" noAdjustHandles="1" noChangeArrowheads="1" noChangeShapeType="1" noTextEdit="1"/>
                </p:cNvSpPr>
                <p:nvPr/>
              </p:nvSpPr>
              <p:spPr>
                <a:xfrm>
                  <a:off x="3017514" y="2582565"/>
                  <a:ext cx="529247" cy="369332"/>
                </a:xfrm>
                <a:prstGeom prst="rect">
                  <a:avLst/>
                </a:prstGeom>
                <a:blipFill>
                  <a:blip r:embed="rId12"/>
                  <a:stretch>
                    <a:fillRect/>
                  </a:stretch>
                </a:blipFill>
              </p:spPr>
              <p:txBody>
                <a:bodyPr/>
                <a:lstStyle/>
                <a:p>
                  <a:r>
                    <a:rPr lang="en-US">
                      <a:noFill/>
                    </a:rPr>
                    <a:t> </a:t>
                  </a:r>
                </a:p>
              </p:txBody>
            </p:sp>
          </mc:Fallback>
        </mc:AlternateContent>
      </p:grpSp>
      <p:grpSp>
        <p:nvGrpSpPr>
          <p:cNvPr id="25" name="Group 24">
            <a:extLst>
              <a:ext uri="{FF2B5EF4-FFF2-40B4-BE49-F238E27FC236}">
                <a16:creationId xmlns:a16="http://schemas.microsoft.com/office/drawing/2014/main" id="{24AFA3C8-F752-6348-BB4E-EA944BA7749A}"/>
              </a:ext>
            </a:extLst>
          </p:cNvPr>
          <p:cNvGrpSpPr/>
          <p:nvPr/>
        </p:nvGrpSpPr>
        <p:grpSpPr>
          <a:xfrm>
            <a:off x="5480206" y="1601897"/>
            <a:ext cx="1173543" cy="900000"/>
            <a:chOff x="1696876" y="483338"/>
            <a:chExt cx="1173543" cy="900000"/>
          </a:xfrm>
        </p:grpSpPr>
        <p:pic>
          <p:nvPicPr>
            <p:cNvPr id="26" name="Picture 25">
              <a:extLst>
                <a:ext uri="{FF2B5EF4-FFF2-40B4-BE49-F238E27FC236}">
                  <a16:creationId xmlns:a16="http://schemas.microsoft.com/office/drawing/2014/main" id="{4C482E7A-5522-9E43-977C-548B8F36E4A3}"/>
                </a:ext>
              </a:extLst>
            </p:cNvPr>
            <p:cNvPicPr>
              <a:picLocks noChangeAspect="1"/>
            </p:cNvPicPr>
            <p:nvPr/>
          </p:nvPicPr>
          <p:blipFill>
            <a:blip r:embed="rId8">
              <a:extLst>
                <a:ext uri="{BEBA8EAE-BF5A-486C-A8C5-ECC9F3942E4B}">
                  <a14:imgProps xmlns:a14="http://schemas.microsoft.com/office/drawing/2010/main">
                    <a14:imgLayer r:embed="rId13">
                      <a14:imgEffect>
                        <a14:artisticCutout/>
                      </a14:imgEffect>
                    </a14:imgLayer>
                  </a14:imgProps>
                </a:ext>
              </a:extLst>
            </a:blip>
            <a:stretch>
              <a:fillRect/>
            </a:stretch>
          </p:blipFill>
          <p:spPr>
            <a:xfrm flipH="1">
              <a:off x="1970419" y="483338"/>
              <a:ext cx="900000" cy="900000"/>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CF90032-7AEE-DA4D-8439-1FCCC2CAA516}"/>
                    </a:ext>
                  </a:extLst>
                </p:cNvPr>
                <p:cNvSpPr txBox="1"/>
                <p:nvPr/>
              </p:nvSpPr>
              <p:spPr>
                <a:xfrm>
                  <a:off x="1696876" y="543946"/>
                  <a:ext cx="5292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Calibri" panose="020F0502020204030204" pitchFamily="34" charset="0"/>
                              </a:rPr>
                            </m:ctrlPr>
                          </m:sSubPr>
                          <m:e>
                            <m:r>
                              <a:rPr lang="en-US" b="1" i="1" dirty="0" smtClean="0">
                                <a:latin typeface="Cambria Math" panose="02040503050406030204" pitchFamily="18" charset="0"/>
                                <a:cs typeface="Calibri" panose="020F0502020204030204" pitchFamily="34" charset="0"/>
                              </a:rPr>
                              <m:t>𝒘</m:t>
                            </m:r>
                          </m:e>
                          <m:sub>
                            <m:r>
                              <a:rPr lang="en-US" b="1" i="1" dirty="0" smtClean="0">
                                <a:latin typeface="Cambria Math" panose="02040503050406030204" pitchFamily="18" charset="0"/>
                                <a:cs typeface="Calibri" panose="020F0502020204030204" pitchFamily="34" charset="0"/>
                              </a:rPr>
                              <m:t>𝟏</m:t>
                            </m:r>
                          </m:sub>
                        </m:sSub>
                      </m:oMath>
                    </m:oMathPara>
                  </a14:m>
                  <a:endParaRPr lang="en-US" b="1" dirty="0">
                    <a:latin typeface="Calibri" panose="020F0502020204030204" pitchFamily="34" charset="0"/>
                    <a:cs typeface="Calibri" panose="020F0502020204030204" pitchFamily="34" charset="0"/>
                  </a:endParaRPr>
                </a:p>
              </p:txBody>
            </p:sp>
          </mc:Choice>
          <mc:Fallback xmlns="">
            <p:sp>
              <p:nvSpPr>
                <p:cNvPr id="27" name="TextBox 26">
                  <a:extLst>
                    <a:ext uri="{FF2B5EF4-FFF2-40B4-BE49-F238E27FC236}">
                      <a16:creationId xmlns:a16="http://schemas.microsoft.com/office/drawing/2014/main" id="{7CF90032-7AEE-DA4D-8439-1FCCC2CAA516}"/>
                    </a:ext>
                  </a:extLst>
                </p:cNvPr>
                <p:cNvSpPr txBox="1">
                  <a:spLocks noRot="1" noChangeAspect="1" noMove="1" noResize="1" noEditPoints="1" noAdjustHandles="1" noChangeArrowheads="1" noChangeShapeType="1" noTextEdit="1"/>
                </p:cNvSpPr>
                <p:nvPr/>
              </p:nvSpPr>
              <p:spPr>
                <a:xfrm>
                  <a:off x="1696876" y="543946"/>
                  <a:ext cx="529247" cy="369332"/>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D85A33BE-C64E-1B4D-A502-6745FB997282}"/>
                  </a:ext>
                </a:extLst>
              </p:cNvPr>
              <p:cNvSpPr/>
              <p:nvPr/>
            </p:nvSpPr>
            <p:spPr>
              <a:xfrm>
                <a:off x="179531" y="2475729"/>
                <a:ext cx="8797608" cy="260749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b="1" i="0" u="sng" strike="noStrike" kern="1200" cap="none" spc="0" normalizeH="0" baseline="0" noProof="0" dirty="0">
                    <a:ln>
                      <a:noFill/>
                    </a:ln>
                    <a:solidFill>
                      <a:prstClr val="black"/>
                    </a:solidFill>
                    <a:effectLst/>
                    <a:uLnTx/>
                    <a:uFillTx/>
                    <a:latin typeface="Calibri" panose="020F0502020204030204"/>
                    <a:cs typeface="+mn-cs"/>
                  </a:rPr>
                  <a:t>O</a:t>
                </a:r>
                <a:r>
                  <a:rPr kumimoji="0" lang="en-US" altLang="zh-HK" b="1" i="0" u="none" strike="noStrike" kern="1200" cap="none" spc="0" normalizeH="0" baseline="0" noProof="0" dirty="0">
                    <a:ln>
                      <a:noFill/>
                    </a:ln>
                    <a:solidFill>
                      <a:prstClr val="black"/>
                    </a:solidFill>
                    <a:effectLst/>
                    <a:uLnTx/>
                    <a:uFillTx/>
                    <a:latin typeface="Calibri" panose="020F0502020204030204"/>
                    <a:cs typeface="+mn-cs"/>
                  </a:rPr>
                  <a:t>nline </a:t>
                </a:r>
                <a:r>
                  <a:rPr kumimoji="0" lang="en-US" altLang="zh-HK" b="1" i="0" u="sng" strike="noStrike" kern="1200" cap="none" spc="0" normalizeH="0" baseline="0" noProof="0" dirty="0">
                    <a:ln>
                      <a:noFill/>
                    </a:ln>
                    <a:solidFill>
                      <a:prstClr val="black"/>
                    </a:solidFill>
                    <a:effectLst/>
                    <a:uLnTx/>
                    <a:uFillTx/>
                    <a:latin typeface="Calibri" panose="020F0502020204030204"/>
                    <a:cs typeface="+mn-cs"/>
                  </a:rPr>
                  <a:t>B</a:t>
                </a:r>
                <a:r>
                  <a:rPr kumimoji="0" lang="en-US" altLang="zh-HK" b="1" i="0" u="none" strike="noStrike" kern="1200" cap="none" spc="0" normalizeH="0" baseline="0" noProof="0" dirty="0">
                    <a:ln>
                      <a:noFill/>
                    </a:ln>
                    <a:solidFill>
                      <a:prstClr val="black"/>
                    </a:solidFill>
                    <a:effectLst/>
                    <a:uLnTx/>
                    <a:uFillTx/>
                    <a:latin typeface="Calibri" panose="020F0502020204030204"/>
                    <a:cs typeface="+mn-cs"/>
                  </a:rPr>
                  <a:t>ottleneck </a:t>
                </a:r>
                <a:r>
                  <a:rPr kumimoji="0" lang="en-US" altLang="zh-HK" b="1" i="0" u="sng" strike="noStrike" kern="1200" cap="none" spc="0" normalizeH="0" baseline="0" noProof="0" dirty="0">
                    <a:ln>
                      <a:noFill/>
                    </a:ln>
                    <a:solidFill>
                      <a:prstClr val="black"/>
                    </a:solidFill>
                    <a:effectLst/>
                    <a:uLnTx/>
                    <a:uFillTx/>
                    <a:latin typeface="Calibri" panose="020F0502020204030204"/>
                    <a:cs typeface="+mn-cs"/>
                  </a:rPr>
                  <a:t>M</a:t>
                </a:r>
                <a:r>
                  <a:rPr kumimoji="0" lang="en-US" altLang="zh-HK" b="1" i="0" u="none" strike="noStrike" kern="1200" cap="none" spc="0" normalizeH="0" baseline="0" noProof="0" dirty="0">
                    <a:ln>
                      <a:noFill/>
                    </a:ln>
                    <a:solidFill>
                      <a:prstClr val="black"/>
                    </a:solidFill>
                    <a:effectLst/>
                    <a:uLnTx/>
                    <a:uFillTx/>
                    <a:latin typeface="Calibri" panose="020F0502020204030204"/>
                    <a:cs typeface="+mn-cs"/>
                  </a:rPr>
                  <a:t>atching with </a:t>
                </a:r>
                <a:r>
                  <a:rPr kumimoji="0" lang="en-US" altLang="zh-HK" b="1" i="0" u="sng" strike="noStrike" kern="1200" cap="none" spc="0" normalizeH="0" baseline="0" noProof="0" dirty="0">
                    <a:ln>
                      <a:noFill/>
                    </a:ln>
                    <a:solidFill>
                      <a:prstClr val="black"/>
                    </a:solidFill>
                    <a:effectLst/>
                    <a:uLnTx/>
                    <a:uFillTx/>
                    <a:latin typeface="Calibri" panose="020F0502020204030204"/>
                    <a:cs typeface="+mn-cs"/>
                  </a:rPr>
                  <a:t>D</a:t>
                </a:r>
                <a:r>
                  <a:rPr kumimoji="0" lang="en-US" altLang="zh-HK" b="1" i="0" u="none" strike="noStrike" kern="1200" cap="none" spc="0" normalizeH="0" baseline="0" noProof="0" dirty="0">
                    <a:ln>
                      <a:noFill/>
                    </a:ln>
                    <a:solidFill>
                      <a:prstClr val="black"/>
                    </a:solidFill>
                    <a:effectLst/>
                    <a:uLnTx/>
                    <a:uFillTx/>
                    <a:latin typeface="Calibri" panose="020F0502020204030204"/>
                    <a:cs typeface="+mn-cs"/>
                  </a:rPr>
                  <a:t>elays (OBM-D)</a:t>
                </a:r>
                <a:r>
                  <a:rPr kumimoji="0" lang="en-US" altLang="zh-HK" b="1" i="0" u="none" strike="noStrike" kern="1200" cap="none" spc="0" normalizeH="0" baseline="30000" noProof="0" dirty="0">
                    <a:ln>
                      <a:noFill/>
                    </a:ln>
                    <a:solidFill>
                      <a:prstClr val="black"/>
                    </a:solidFill>
                    <a:effectLst/>
                    <a:uLnTx/>
                    <a:uFillTx/>
                    <a:latin typeface="Calibri" panose="020F0502020204030204"/>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HK" dirty="0">
                  <a:solidFill>
                    <a:prstClr val="black"/>
                  </a:solidFill>
                  <a:latin typeface="Calibri" panose="020F0502020204030204"/>
                </a:endParaRPr>
              </a:p>
              <a:p>
                <a:pPr lvl="0">
                  <a:defRPr/>
                </a:pPr>
                <a:r>
                  <a:rPr lang="en-US" altLang="zh-HK" dirty="0">
                    <a:solidFill>
                      <a:prstClr val="black"/>
                    </a:solidFill>
                    <a:latin typeface="Calibri" panose="020F0502020204030204"/>
                  </a:rPr>
                  <a:t>Given a set 𝑅 of 𝑛 requests and a set 𝑊 of 𝑚 workers, which arrive dynamically </a:t>
                </a:r>
                <a14:m>
                  <m:oMath xmlns:m="http://schemas.openxmlformats.org/officeDocument/2006/math">
                    <m:r>
                      <a:rPr lang="en-US" altLang="zh-HK" b="0" i="1" smtClean="0">
                        <a:solidFill>
                          <a:prstClr val="black"/>
                        </a:solidFill>
                        <a:latin typeface="Cambria Math" panose="02040503050406030204" pitchFamily="18" charset="0"/>
                      </a:rPr>
                      <m:t>(</m:t>
                    </m:r>
                    <m:r>
                      <a:rPr lang="en-US" altLang="zh-HK" b="0" i="1" smtClean="0">
                        <a:solidFill>
                          <a:prstClr val="black"/>
                        </a:solidFill>
                        <a:latin typeface="Cambria Math" panose="02040503050406030204" pitchFamily="18" charset="0"/>
                      </a:rPr>
                      <m:t>𝑛</m:t>
                    </m:r>
                    <m:r>
                      <a:rPr lang="en-US" altLang="zh-HK" b="0" i="1" smtClean="0">
                        <a:solidFill>
                          <a:prstClr val="black"/>
                        </a:solidFill>
                        <a:latin typeface="Cambria Math" panose="02040503050406030204" pitchFamily="18" charset="0"/>
                      </a:rPr>
                      <m:t>≤</m:t>
                    </m:r>
                    <m:r>
                      <a:rPr lang="en-US" altLang="zh-HK" b="0" i="1" smtClean="0">
                        <a:solidFill>
                          <a:prstClr val="black"/>
                        </a:solidFill>
                        <a:latin typeface="Cambria Math" panose="02040503050406030204" pitchFamily="18" charset="0"/>
                      </a:rPr>
                      <m:t>𝑚</m:t>
                    </m:r>
                    <m:r>
                      <a:rPr lang="en-US" altLang="zh-HK" b="0" i="1" smtClean="0">
                        <a:solidFill>
                          <a:prstClr val="black"/>
                        </a:solidFill>
                        <a:latin typeface="Cambria Math" panose="02040503050406030204" pitchFamily="18" charset="0"/>
                      </a:rPr>
                      <m:t>)</m:t>
                    </m:r>
                  </m:oMath>
                </a14:m>
                <a:r>
                  <a:rPr lang="en-US" altLang="zh-HK" dirty="0">
                    <a:solidFill>
                      <a:prstClr val="black"/>
                    </a:solidFill>
                    <a:latin typeface="Calibri" panose="020F0502020204030204"/>
                  </a:rPr>
                  <a:t>, the OBM-D problem is to form a set 𝑀 of 𝑛 matches in an online manner such that the maximum cost of a match is minimized, i.e., </a:t>
                </a:r>
              </a:p>
              <a:p>
                <a:pPr lvl="0">
                  <a:defRPr/>
                </a:pPr>
                <a:endParaRPr lang="en-US" altLang="zh-HK" dirty="0">
                  <a:solidFill>
                    <a:prstClr val="black"/>
                  </a:solidFill>
                  <a:latin typeface="Calibri" panose="020F0502020204030204"/>
                </a:endParaRPr>
              </a:p>
              <a:p>
                <a:pPr lvl="0">
                  <a:defRPr/>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𝑀</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𝑀</m:t>
                      </m:r>
                      <m:r>
                        <a:rPr lang="en-US" i="1">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arg</m:t>
                          </m:r>
                        </m:fName>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chemeClr val="tx1"/>
                                      </a:solidFill>
                                      <a:latin typeface="Cambria Math" panose="02040503050406030204" pitchFamily="18" charset="0"/>
                                    </a:rPr>
                                    <m:t>𝑀</m:t>
                                  </m:r>
                                </m:lim>
                              </m:limLow>
                            </m:fName>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max</m:t>
                                      </m:r>
                                    </m:e>
                                    <m:lim>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𝑀</m:t>
                                      </m:r>
                                    </m:lim>
                                  </m:limLow>
                                </m:fName>
                                <m:e>
                                  <m:r>
                                    <a:rPr lang="en-US" i="1">
                                      <a:solidFill>
                                        <a:schemeClr val="tx1"/>
                                      </a:solidFill>
                                      <a:latin typeface="Cambria Math" panose="02040503050406030204" pitchFamily="18" charset="0"/>
                                    </a:rPr>
                                    <m:t>𝑐𝑜𝑠𝑡</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d>
                                </m:e>
                              </m:func>
                            </m:e>
                          </m:func>
                        </m:e>
                      </m:func>
                      <m:r>
                        <a:rPr lang="en-US" i="1">
                          <a:solidFill>
                            <a:schemeClr val="tx1"/>
                          </a:solidFill>
                          <a:latin typeface="Cambria Math" panose="02040503050406030204" pitchFamily="18" charset="0"/>
                        </a:rPr>
                        <m:t>}</m:t>
                      </m:r>
                    </m:oMath>
                  </m:oMathPara>
                </a14:m>
                <a:endParaRPr lang="en-US" altLang="zh-HK" dirty="0">
                  <a:solidFill>
                    <a:schemeClr val="tx1"/>
                  </a:solidFill>
                  <a:latin typeface="Calibri" panose="020F0502020204030204"/>
                </a:endParaRPr>
              </a:p>
              <a:p>
                <a:pPr lvl="0">
                  <a:defRPr/>
                </a:pPr>
                <a:endParaRPr lang="en-US" altLang="zh-HK" dirty="0">
                  <a:solidFill>
                    <a:schemeClr val="tx1"/>
                  </a:solidFill>
                  <a:latin typeface="Calibri" panose="020F0502020204030204"/>
                </a:endParaRPr>
              </a:p>
              <a:p>
                <a:pPr lvl="0">
                  <a:defRPr/>
                </a:pPr>
                <a:r>
                  <a:rPr lang="en-US" altLang="zh-HK" dirty="0">
                    <a:solidFill>
                      <a:schemeClr val="tx1"/>
                    </a:solidFill>
                    <a:latin typeface="Calibri" panose="020F0502020204030204"/>
                  </a:rPr>
                  <a:t>where </a:t>
                </a:r>
                <a14:m>
                  <m:oMath xmlns:m="http://schemas.openxmlformats.org/officeDocument/2006/math">
                    <m:r>
                      <a:rPr lang="en-US" altLang="zh-HK" i="1" dirty="0" smtClean="0">
                        <a:solidFill>
                          <a:schemeClr val="tx1"/>
                        </a:solidFill>
                        <a:latin typeface="Cambria Math" panose="02040503050406030204" pitchFamily="18" charset="0"/>
                      </a:rPr>
                      <m:t>𝑀</m:t>
                    </m:r>
                  </m:oMath>
                </a14:m>
                <a:r>
                  <a:rPr lang="en-US" altLang="zh-HK" dirty="0">
                    <a:solidFill>
                      <a:schemeClr val="tx1"/>
                    </a:solidFill>
                    <a:latin typeface="Calibri" panose="020F0502020204030204"/>
                  </a:rPr>
                  <a:t> is a possible matching with n matches and </a:t>
                </a:r>
                <a14:m>
                  <m:oMath xmlns:m="http://schemas.openxmlformats.org/officeDocument/2006/math">
                    <m:sSup>
                      <m:sSupPr>
                        <m:ctrlPr>
                          <a:rPr lang="en-US" altLang="zh-HK" b="0" i="1" dirty="0" smtClean="0">
                            <a:solidFill>
                              <a:schemeClr val="tx1"/>
                            </a:solidFill>
                            <a:latin typeface="Cambria Math" panose="02040503050406030204" pitchFamily="18" charset="0"/>
                          </a:rPr>
                        </m:ctrlPr>
                      </m:sSupPr>
                      <m:e>
                        <m:r>
                          <a:rPr lang="en-US" altLang="zh-HK" i="1" dirty="0" smtClean="0">
                            <a:solidFill>
                              <a:schemeClr val="tx1"/>
                            </a:solidFill>
                            <a:latin typeface="Cambria Math" panose="02040503050406030204" pitchFamily="18" charset="0"/>
                          </a:rPr>
                          <m:t>𝑀</m:t>
                        </m:r>
                      </m:e>
                      <m:sup>
                        <m:r>
                          <a:rPr lang="en-US" altLang="zh-HK" b="0" i="1" dirty="0" smtClean="0">
                            <a:solidFill>
                              <a:schemeClr val="tx1"/>
                            </a:solidFill>
                            <a:latin typeface="Cambria Math" panose="02040503050406030204" pitchFamily="18" charset="0"/>
                          </a:rPr>
                          <m:t>∗</m:t>
                        </m:r>
                      </m:sup>
                    </m:sSup>
                  </m:oMath>
                </a14:m>
                <a:r>
                  <a:rPr lang="en-US" altLang="zh-HK" dirty="0">
                    <a:solidFill>
                      <a:schemeClr val="tx1"/>
                    </a:solidFill>
                    <a:latin typeface="Calibri" panose="020F0502020204030204"/>
                  </a:rPr>
                  <a:t> is one of the optimal matchings. </a:t>
                </a:r>
              </a:p>
            </p:txBody>
          </p:sp>
        </mc:Choice>
        <mc:Fallback xmlns="">
          <p:sp>
            <p:nvSpPr>
              <p:cNvPr id="28" name="Rectangle 27">
                <a:extLst>
                  <a:ext uri="{FF2B5EF4-FFF2-40B4-BE49-F238E27FC236}">
                    <a16:creationId xmlns:a16="http://schemas.microsoft.com/office/drawing/2014/main" id="{D85A33BE-C64E-1B4D-A502-6745FB997282}"/>
                  </a:ext>
                </a:extLst>
              </p:cNvPr>
              <p:cNvSpPr>
                <a:spLocks noRot="1" noChangeAspect="1" noMove="1" noResize="1" noEditPoints="1" noAdjustHandles="1" noChangeArrowheads="1" noChangeShapeType="1" noTextEdit="1"/>
              </p:cNvSpPr>
              <p:nvPr/>
            </p:nvSpPr>
            <p:spPr>
              <a:xfrm>
                <a:off x="179531" y="2475729"/>
                <a:ext cx="8797608" cy="2607497"/>
              </a:xfrm>
              <a:prstGeom prst="rect">
                <a:avLst/>
              </a:prstGeom>
              <a:blipFill>
                <a:blip r:embed="rId15"/>
                <a:stretch>
                  <a:fillRect l="-287" t="-957" b="-3828"/>
                </a:stretch>
              </a:blipFill>
              <a:ln>
                <a:solidFill>
                  <a:schemeClr val="tx1"/>
                </a:solidFill>
              </a:ln>
            </p:spPr>
            <p:txBody>
              <a:bodyPr/>
              <a:lstStyle/>
              <a:p>
                <a:r>
                  <a:rPr lang="en-US">
                    <a:noFill/>
                  </a:rPr>
                  <a:t> </a:t>
                </a:r>
              </a:p>
            </p:txBody>
          </p:sp>
        </mc:Fallback>
      </mc:AlternateContent>
      <p:sp>
        <p:nvSpPr>
          <p:cNvPr id="29" name="Rectangle 28">
            <a:extLst>
              <a:ext uri="{FF2B5EF4-FFF2-40B4-BE49-F238E27FC236}">
                <a16:creationId xmlns:a16="http://schemas.microsoft.com/office/drawing/2014/main" id="{DC9D0A06-D6B3-0A40-B630-49BFF145835D}"/>
              </a:ext>
            </a:extLst>
          </p:cNvPr>
          <p:cNvSpPr/>
          <p:nvPr/>
        </p:nvSpPr>
        <p:spPr>
          <a:xfrm>
            <a:off x="839862" y="5643649"/>
            <a:ext cx="7464272" cy="346289"/>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SG" sz="1200" baseline="30000" dirty="0">
                <a:solidFill>
                  <a:srgbClr val="002060"/>
                </a:solidFill>
                <a:latin typeface="Arial" panose="020B0604020202020204" pitchFamily="34" charset="0"/>
                <a:cs typeface="Arial" panose="020B0604020202020204" pitchFamily="34" charset="0"/>
              </a:rPr>
              <a:t>1</a:t>
            </a:r>
            <a:r>
              <a:rPr lang="en-SG" sz="1200" dirty="0">
                <a:solidFill>
                  <a:srgbClr val="002060"/>
                </a:solidFill>
                <a:latin typeface="Arial" panose="020B0604020202020204" pitchFamily="34" charset="0"/>
                <a:cs typeface="Arial" panose="020B0604020202020204" pitchFamily="34" charset="0"/>
              </a:rPr>
              <a:t>Chen, Zhao, et al. "Minimizing maximum delay of task assignment in spatial crowdsourcing.” In ICDE 2019.</a:t>
            </a:r>
            <a:endParaRPr kumimoji="0" lang="en-US" altLang="zh-HK" sz="1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1E44EBD-B19D-B54A-AAF9-CDF151A322C3}"/>
                  </a:ext>
                </a:extLst>
              </p:cNvPr>
              <p:cNvSpPr/>
              <p:nvPr/>
            </p:nvSpPr>
            <p:spPr>
              <a:xfrm>
                <a:off x="3108009" y="561585"/>
                <a:ext cx="5943425" cy="646331"/>
              </a:xfrm>
              <a:prstGeom prst="rect">
                <a:avLst/>
              </a:prstGeom>
              <a:solidFill>
                <a:srgbClr val="99E9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i="0" u="none" strike="noStrike" kern="1200" cap="none" spc="0" normalizeH="0" baseline="0" noProof="0" dirty="0">
                    <a:ln>
                      <a:noFill/>
                    </a:ln>
                    <a:solidFill>
                      <a:prstClr val="black"/>
                    </a:solidFill>
                    <a:effectLst/>
                    <a:uLnTx/>
                    <a:uFillTx/>
                    <a:latin typeface="Calibri" panose="020F0502020204030204"/>
                    <a:cs typeface="+mn-cs"/>
                  </a:rPr>
                  <a:t>A</a:t>
                </a:r>
                <a:r>
                  <a:rPr kumimoji="0" lang="en-US" altLang="zh-HK" i="0" u="none" strike="noStrike" kern="1200" cap="none" spc="0" normalizeH="0" noProof="0" dirty="0">
                    <a:ln>
                      <a:noFill/>
                    </a:ln>
                    <a:solidFill>
                      <a:prstClr val="black"/>
                    </a:solidFill>
                    <a:effectLst/>
                    <a:uLnTx/>
                    <a:uFillTx/>
                    <a:latin typeface="Calibri" panose="020F0502020204030204"/>
                    <a:cs typeface="+mn-cs"/>
                  </a:rPr>
                  <a:t> match (</a:t>
                </a:r>
                <a14:m>
                  <m:oMath xmlns:m="http://schemas.openxmlformats.org/officeDocument/2006/math">
                    <m:sSub>
                      <m:sSubPr>
                        <m:ctrlP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𝑟</m:t>
                        </m:r>
                      </m:e>
                      <m:sub>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𝑖</m:t>
                        </m:r>
                      </m:sub>
                    </m:sSub>
                  </m:oMath>
                </a14:m>
                <a:r>
                  <a:rPr kumimoji="0" lang="en-US" altLang="zh-HK" i="0" u="none" strike="noStrike" kern="1200" cap="none" spc="0" normalizeH="0" noProof="0" dirty="0">
                    <a:ln>
                      <a:noFill/>
                    </a:ln>
                    <a:solidFill>
                      <a:prstClr val="black"/>
                    </a:solidFill>
                    <a:effectLst/>
                    <a:uLnTx/>
                    <a:uFillTx/>
                    <a:latin typeface="Calibri" panose="020F0502020204030204"/>
                    <a:cs typeface="+mn-cs"/>
                  </a:rPr>
                  <a:t>, </a:t>
                </a:r>
                <a14:m>
                  <m:oMath xmlns:m="http://schemas.openxmlformats.org/officeDocument/2006/math">
                    <m:sSub>
                      <m:sSubPr>
                        <m:ctrlP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𝑤</m:t>
                        </m:r>
                      </m:e>
                      <m:sub>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𝑗</m:t>
                        </m:r>
                      </m:sub>
                    </m:sSub>
                  </m:oMath>
                </a14:m>
                <a:r>
                  <a:rPr lang="en-US" altLang="zh-HK" dirty="0">
                    <a:solidFill>
                      <a:prstClr val="black"/>
                    </a:solidFill>
                    <a:latin typeface="Calibri" panose="020F0502020204030204"/>
                  </a:rPr>
                  <a:t>, </a:t>
                </a:r>
                <a14:m>
                  <m:oMath xmlns:m="http://schemas.openxmlformats.org/officeDocument/2006/math">
                    <m:r>
                      <a:rPr lang="en-US" altLang="zh-HK" i="1" dirty="0" smtClean="0">
                        <a:solidFill>
                          <a:prstClr val="black"/>
                        </a:solidFill>
                        <a:latin typeface="Cambria Math" panose="02040503050406030204" pitchFamily="18" charset="0"/>
                      </a:rPr>
                      <m:t>𝑡</m:t>
                    </m:r>
                  </m:oMath>
                </a14:m>
                <a:r>
                  <a:rPr kumimoji="0" lang="en-US" altLang="zh-HK" i="0" u="none" strike="noStrike" kern="1200" cap="none" spc="0" normalizeH="0" noProof="0" dirty="0">
                    <a:ln>
                      <a:noFill/>
                    </a:ln>
                    <a:solidFill>
                      <a:prstClr val="black"/>
                    </a:solidFill>
                    <a:effectLst/>
                    <a:uLnTx/>
                    <a:uFillTx/>
                    <a:latin typeface="Calibri" panose="020F0502020204030204"/>
                    <a:cs typeface="+mn-cs"/>
                  </a:rPr>
                  <a:t>) means </a:t>
                </a:r>
                <a14:m>
                  <m:oMath xmlns:m="http://schemas.openxmlformats.org/officeDocument/2006/math">
                    <m:sSub>
                      <m:sSubPr>
                        <m:ctrlP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ctrlPr>
                      </m:sSubPr>
                      <m:e>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𝑤</m:t>
                        </m:r>
                      </m:e>
                      <m:sub>
                        <m:r>
                          <a:rPr kumimoji="0" lang="en-US" altLang="zh-HK" i="1" u="none" strike="noStrike" kern="1200" cap="none" spc="0" normalizeH="0" noProof="0" dirty="0" smtClean="0">
                            <a:ln>
                              <a:noFill/>
                            </a:ln>
                            <a:solidFill>
                              <a:prstClr val="black"/>
                            </a:solidFill>
                            <a:effectLst/>
                            <a:uLnTx/>
                            <a:uFillTx/>
                            <a:latin typeface="Cambria Math" panose="02040503050406030204" pitchFamily="18" charset="0"/>
                            <a:cs typeface="+mn-cs"/>
                          </a:rPr>
                          <m:t>𝑗</m:t>
                        </m:r>
                      </m:sub>
                    </m:sSub>
                  </m:oMath>
                </a14:m>
                <a:r>
                  <a:rPr lang="en-US" altLang="zh-HK" dirty="0">
                    <a:solidFill>
                      <a:prstClr val="black"/>
                    </a:solidFill>
                    <a:latin typeface="Calibri" panose="020F0502020204030204"/>
                  </a:rPr>
                  <a:t> is assigned to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𝑖</m:t>
                        </m:r>
                      </m:sub>
                    </m:sSub>
                  </m:oMath>
                </a14:m>
                <a:r>
                  <a:rPr lang="en-US" altLang="zh-HK" dirty="0">
                    <a:solidFill>
                      <a:prstClr val="black"/>
                    </a:solidFill>
                    <a:latin typeface="Calibri" panose="020F0502020204030204"/>
                  </a:rPr>
                  <a:t> at time </a:t>
                </a:r>
                <a14:m>
                  <m:oMath xmlns:m="http://schemas.openxmlformats.org/officeDocument/2006/math">
                    <m:r>
                      <a:rPr lang="en-US" altLang="zh-HK" i="1" dirty="0" smtClean="0">
                        <a:solidFill>
                          <a:prstClr val="black"/>
                        </a:solidFill>
                        <a:latin typeface="Cambria Math" panose="02040503050406030204" pitchFamily="18" charset="0"/>
                      </a:rPr>
                      <m:t>𝑡</m:t>
                    </m:r>
                  </m:oMath>
                </a14:m>
                <a:r>
                  <a:rPr lang="en-US" altLang="zh-HK" dirty="0">
                    <a:solidFill>
                      <a:prstClr val="black"/>
                    </a:solidFill>
                    <a:latin typeface="Calibri" panose="020F0502020204030204"/>
                  </a:rPr>
                  <a:t>. The cost of a match is calculated by (</a:t>
                </a:r>
                <a14:m>
                  <m:oMath xmlns:m="http://schemas.openxmlformats.org/officeDocument/2006/math">
                    <m:r>
                      <a:rPr lang="en-US" altLang="zh-HK" i="1" dirty="0" smtClean="0">
                        <a:solidFill>
                          <a:prstClr val="black"/>
                        </a:solidFill>
                        <a:latin typeface="Cambria Math" panose="02040503050406030204" pitchFamily="18" charset="0"/>
                      </a:rPr>
                      <m:t>𝑡</m:t>
                    </m:r>
                    <m:r>
                      <a:rPr lang="en-US" altLang="zh-HK" i="1" dirty="0" smtClean="0">
                        <a:solidFill>
                          <a:prstClr val="black"/>
                        </a:solidFill>
                        <a:latin typeface="Cambria Math" panose="02040503050406030204" pitchFamily="18" charset="0"/>
                      </a:rPr>
                      <m:t>−</m:t>
                    </m:r>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𝑟</m:t>
                        </m:r>
                      </m:e>
                      <m:sub>
                        <m:r>
                          <a:rPr lang="en-US" altLang="zh-HK" i="1" dirty="0" err="1" smtClean="0">
                            <a:solidFill>
                              <a:prstClr val="black"/>
                            </a:solidFill>
                            <a:latin typeface="Cambria Math" panose="02040503050406030204" pitchFamily="18" charset="0"/>
                          </a:rPr>
                          <m:t>𝑖</m:t>
                        </m:r>
                      </m:sub>
                    </m:sSub>
                    <m:r>
                      <a:rPr lang="en-US" altLang="zh-HK" i="1" dirty="0" err="1" smtClean="0">
                        <a:solidFill>
                          <a:prstClr val="black"/>
                        </a:solidFill>
                        <a:latin typeface="Cambria Math" panose="02040503050406030204" pitchFamily="18" charset="0"/>
                      </a:rPr>
                      <m:t>.</m:t>
                    </m:r>
                    <m:r>
                      <a:rPr lang="en-US" altLang="zh-HK" i="1" dirty="0" err="1" smtClean="0">
                        <a:solidFill>
                          <a:prstClr val="black"/>
                        </a:solidFill>
                        <a:latin typeface="Cambria Math" panose="02040503050406030204" pitchFamily="18" charset="0"/>
                      </a:rPr>
                      <m:t>𝑡</m:t>
                    </m:r>
                  </m:oMath>
                </a14:m>
                <a:r>
                  <a:rPr lang="en-US" altLang="zh-HK" dirty="0">
                    <a:solidFill>
                      <a:prstClr val="black"/>
                    </a:solidFill>
                    <a:latin typeface="Calibri" panose="020F0502020204030204"/>
                  </a:rPr>
                  <a:t>) + </a:t>
                </a:r>
                <a14:m>
                  <m:oMath xmlns:m="http://schemas.openxmlformats.org/officeDocument/2006/math">
                    <m:r>
                      <a:rPr lang="en-US" altLang="zh-HK" i="1" dirty="0" smtClean="0">
                        <a:solidFill>
                          <a:prstClr val="black"/>
                        </a:solidFill>
                        <a:latin typeface="Cambria Math" panose="02040503050406030204" pitchFamily="18" charset="0"/>
                      </a:rPr>
                      <m:t>𝑡</m:t>
                    </m:r>
                  </m:oMath>
                </a14:m>
                <a:r>
                  <a:rPr lang="en-US" altLang="zh-HK" dirty="0">
                    <a:solidFill>
                      <a:prstClr val="black"/>
                    </a:solidFill>
                    <a:latin typeface="Calibri" panose="020F0502020204030204"/>
                  </a:rPr>
                  <a:t>(</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𝑖</m:t>
                        </m:r>
                      </m:sub>
                    </m:sSub>
                    <m:r>
                      <a:rPr lang="en-US" altLang="zh-HK" i="1" dirty="0" smtClean="0">
                        <a:solidFill>
                          <a:prstClr val="black"/>
                        </a:solidFill>
                        <a:latin typeface="Cambria Math" panose="02040503050406030204" pitchFamily="18" charset="0"/>
                      </a:rPr>
                      <m:t>, </m:t>
                    </m:r>
                    <m:sSub>
                      <m:sSubPr>
                        <m:ctrlPr>
                          <a:rPr lang="en-US" altLang="zh-HK" i="1" dirty="0" err="1" smtClean="0">
                            <a:solidFill>
                              <a:prstClr val="black"/>
                            </a:solidFill>
                            <a:latin typeface="Cambria Math" panose="02040503050406030204" pitchFamily="18" charset="0"/>
                          </a:rPr>
                        </m:ctrlPr>
                      </m:sSubPr>
                      <m:e>
                        <m:r>
                          <a:rPr lang="en-US" altLang="zh-HK" i="1" dirty="0" err="1" smtClean="0">
                            <a:solidFill>
                              <a:prstClr val="black"/>
                            </a:solidFill>
                            <a:latin typeface="Cambria Math" panose="02040503050406030204" pitchFamily="18" charset="0"/>
                          </a:rPr>
                          <m:t>𝑤</m:t>
                        </m:r>
                      </m:e>
                      <m:sub>
                        <m:r>
                          <a:rPr lang="en-US" altLang="zh-HK" i="1" dirty="0" err="1" smtClean="0">
                            <a:solidFill>
                              <a:prstClr val="black"/>
                            </a:solidFill>
                            <a:latin typeface="Cambria Math" panose="02040503050406030204" pitchFamily="18" charset="0"/>
                          </a:rPr>
                          <m:t>𝑗</m:t>
                        </m:r>
                      </m:sub>
                    </m:sSub>
                  </m:oMath>
                </a14:m>
                <a:r>
                  <a:rPr lang="en-US" altLang="zh-HK" dirty="0">
                    <a:solidFill>
                      <a:prstClr val="black"/>
                    </a:solidFill>
                    <a:latin typeface="Calibri" panose="020F0502020204030204"/>
                  </a:rPr>
                  <a:t>). </a:t>
                </a:r>
                <a:endParaRPr kumimoji="0" lang="en-US" altLang="zh-HK" i="0" u="none" strike="noStrike" kern="1200" cap="none" spc="0" normalizeH="0" baseline="0" noProof="0" dirty="0">
                  <a:ln>
                    <a:noFill/>
                  </a:ln>
                  <a:solidFill>
                    <a:prstClr val="black"/>
                  </a:solidFill>
                  <a:effectLst/>
                  <a:uLnTx/>
                  <a:uFillTx/>
                  <a:latin typeface="Calibri" panose="020F0502020204030204"/>
                  <a:cs typeface="+mn-cs"/>
                </a:endParaRPr>
              </a:p>
            </p:txBody>
          </p:sp>
        </mc:Choice>
        <mc:Fallback xmlns="">
          <p:sp>
            <p:nvSpPr>
              <p:cNvPr id="30" name="Rectangle 29">
                <a:extLst>
                  <a:ext uri="{FF2B5EF4-FFF2-40B4-BE49-F238E27FC236}">
                    <a16:creationId xmlns:a16="http://schemas.microsoft.com/office/drawing/2014/main" id="{81E44EBD-B19D-B54A-AAF9-CDF151A322C3}"/>
                  </a:ext>
                </a:extLst>
              </p:cNvPr>
              <p:cNvSpPr>
                <a:spLocks noRot="1" noChangeAspect="1" noMove="1" noResize="1" noEditPoints="1" noAdjustHandles="1" noChangeArrowheads="1" noChangeShapeType="1" noTextEdit="1"/>
              </p:cNvSpPr>
              <p:nvPr/>
            </p:nvSpPr>
            <p:spPr>
              <a:xfrm>
                <a:off x="3108009" y="561585"/>
                <a:ext cx="5943425" cy="646331"/>
              </a:xfrm>
              <a:prstGeom prst="rect">
                <a:avLst/>
              </a:prstGeom>
              <a:blipFill>
                <a:blip r:embed="rId16"/>
                <a:stretch>
                  <a:fillRect l="-637" t="-5660" b="-13208"/>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0570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1" y="875071"/>
            <a:ext cx="8675711" cy="5175210"/>
          </a:xfrm>
        </p:spPr>
        <p:txBody>
          <a:bodyPr/>
          <a:lstStyle/>
          <a:p>
            <a:r>
              <a:rPr lang="en-US" dirty="0"/>
              <a:t>Holding strategy</a:t>
            </a:r>
          </a:p>
          <a:p>
            <a:pPr lvl="1"/>
            <a:r>
              <a:rPr lang="en-US" dirty="0"/>
              <a:t>When a match is formed, don’t finalize it; instead, </a:t>
            </a:r>
            <a:r>
              <a:rPr lang="en-US" b="1" dirty="0"/>
              <a:t>hold</a:t>
            </a:r>
            <a:r>
              <a:rPr lang="en-US" dirty="0"/>
              <a:t> it; </a:t>
            </a:r>
          </a:p>
        </p:txBody>
      </p:sp>
      <p:sp>
        <p:nvSpPr>
          <p:cNvPr id="5" name="Rectangle 4"/>
          <p:cNvSpPr/>
          <p:nvPr/>
        </p:nvSpPr>
        <p:spPr bwMode="auto">
          <a:xfrm flipV="1">
            <a:off x="198782" y="708537"/>
            <a:ext cx="8746435" cy="45719"/>
          </a:xfrm>
          <a:prstGeom prst="rect">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25000">
              <a:ln>
                <a:noFill/>
              </a:ln>
              <a:solidFill>
                <a:schemeClr val="tx2">
                  <a:lumMod val="60000"/>
                  <a:lumOff val="40000"/>
                </a:schemeClr>
              </a:solidFill>
              <a:effectLst/>
              <a:latin typeface="Arial" panose="020B0604020202020204" pitchFamily="34" charset="0"/>
              <a:ea typeface="MS PGothic" panose="020B0600070205080204" pitchFamily="64" charset="-128"/>
            </a:endParaRPr>
          </a:p>
        </p:txBody>
      </p:sp>
      <p:sp>
        <p:nvSpPr>
          <p:cNvPr id="7" name="Title 1"/>
          <p:cNvSpPr>
            <a:spLocks noGrp="1"/>
          </p:cNvSpPr>
          <p:nvPr>
            <p:ph type="title"/>
          </p:nvPr>
        </p:nvSpPr>
        <p:spPr>
          <a:xfrm>
            <a:off x="312174" y="108155"/>
            <a:ext cx="7772400" cy="590550"/>
          </a:xfrm>
        </p:spPr>
        <p:txBody>
          <a:bodyPr/>
          <a:lstStyle/>
          <a:p>
            <a:r>
              <a:rPr lang="en-US" dirty="0"/>
              <a:t>Introduction</a:t>
            </a:r>
          </a:p>
        </p:txBody>
      </p:sp>
      <p:pic>
        <p:nvPicPr>
          <p:cNvPr id="24" name="Picture 23" descr="Map&#10;&#10;Description automatically generated">
            <a:extLst>
              <a:ext uri="{FF2B5EF4-FFF2-40B4-BE49-F238E27FC236}">
                <a16:creationId xmlns:a16="http://schemas.microsoft.com/office/drawing/2014/main" id="{25A23A0F-F422-824B-ACE5-17C74FE67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1" y="359259"/>
            <a:ext cx="6429369" cy="6139477"/>
          </a:xfrm>
          <a:prstGeom prst="rect">
            <a:avLst/>
          </a:prstGeom>
        </p:spPr>
      </p:pic>
      <p:grpSp>
        <p:nvGrpSpPr>
          <p:cNvPr id="12" name="Group 11">
            <a:extLst>
              <a:ext uri="{FF2B5EF4-FFF2-40B4-BE49-F238E27FC236}">
                <a16:creationId xmlns:a16="http://schemas.microsoft.com/office/drawing/2014/main" id="{978AFFE0-0283-704E-AA5F-A27D72D496B8}"/>
              </a:ext>
            </a:extLst>
          </p:cNvPr>
          <p:cNvGrpSpPr/>
          <p:nvPr/>
        </p:nvGrpSpPr>
        <p:grpSpPr>
          <a:xfrm>
            <a:off x="1246272" y="3096675"/>
            <a:ext cx="900000" cy="1084666"/>
            <a:chOff x="1381026" y="3428998"/>
            <a:chExt cx="900000" cy="1084666"/>
          </a:xfrm>
        </p:grpSpPr>
        <p:pic>
          <p:nvPicPr>
            <p:cNvPr id="13" name="Picture 12">
              <a:extLst>
                <a:ext uri="{FF2B5EF4-FFF2-40B4-BE49-F238E27FC236}">
                  <a16:creationId xmlns:a16="http://schemas.microsoft.com/office/drawing/2014/main" id="{B1E7229F-0505-9B48-A735-1B5B5C7F2EED}"/>
                </a:ext>
              </a:extLst>
            </p:cNvPr>
            <p:cNvPicPr>
              <a:picLocks noChangeAspect="1"/>
            </p:cNvPicPr>
            <p:nvPr/>
          </p:nvPicPr>
          <p:blipFill>
            <a:blip r:embed="rId4">
              <a:clrChange>
                <a:clrFrom>
                  <a:srgbClr val="F5F5F5"/>
                </a:clrFrom>
                <a:clrTo>
                  <a:srgbClr val="F5F5F5">
                    <a:alpha val="0"/>
                  </a:srgbClr>
                </a:clrTo>
              </a:clrChange>
            </a:blip>
            <a:stretch>
              <a:fillRect/>
            </a:stretch>
          </p:blipFill>
          <p:spPr>
            <a:xfrm>
              <a:off x="1381026" y="3428998"/>
              <a:ext cx="900000" cy="900000"/>
            </a:xfrm>
            <a:prstGeom prst="rect">
              <a:avLst/>
            </a:prstGeom>
          </p:spPr>
        </p:pic>
        <p:sp>
          <p:nvSpPr>
            <p:cNvPr id="14" name="TextBox 13">
              <a:extLst>
                <a:ext uri="{FF2B5EF4-FFF2-40B4-BE49-F238E27FC236}">
                  <a16:creationId xmlns:a16="http://schemas.microsoft.com/office/drawing/2014/main" id="{AC6B7D5E-A111-9147-A5E1-08E40DC6A57A}"/>
                </a:ext>
              </a:extLst>
            </p:cNvPr>
            <p:cNvSpPr txBox="1"/>
            <p:nvPr/>
          </p:nvSpPr>
          <p:spPr>
            <a:xfrm>
              <a:off x="1507059" y="4144332"/>
              <a:ext cx="647934"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Alice</a:t>
              </a:r>
            </a:p>
          </p:txBody>
        </p:sp>
      </p:grpSp>
      <mc:AlternateContent xmlns:mc="http://schemas.openxmlformats.org/markup-compatibility/2006" xmlns:a14="http://schemas.microsoft.com/office/drawing/2010/main">
        <mc:Choice Requires="a14">
          <p:graphicFrame>
            <p:nvGraphicFramePr>
              <p:cNvPr id="15" name="Table 71">
                <a:extLst>
                  <a:ext uri="{FF2B5EF4-FFF2-40B4-BE49-F238E27FC236}">
                    <a16:creationId xmlns:a16="http://schemas.microsoft.com/office/drawing/2014/main" id="{3029F8B1-A925-D245-B76C-71CC1A8000A3}"/>
                  </a:ext>
                </a:extLst>
              </p:cNvPr>
              <p:cNvGraphicFramePr>
                <a:graphicFrameLocks noGrp="1"/>
              </p:cNvGraphicFramePr>
              <p:nvPr>
                <p:extLst>
                  <p:ext uri="{D42A27DB-BD31-4B8C-83A1-F6EECF244321}">
                    <p14:modId xmlns:p14="http://schemas.microsoft.com/office/powerpoint/2010/main" val="2216869608"/>
                  </p:ext>
                </p:extLst>
              </p:nvPr>
            </p:nvGraphicFramePr>
            <p:xfrm>
              <a:off x="6754182" y="1922961"/>
              <a:ext cx="2254944" cy="11125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𝑤</m:t>
                                </m:r>
                              </m:oMath>
                            </m:oMathPara>
                          </a14:m>
                          <a:endParaRPr lang="en-US"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Arial" panose="020B0604020202020204" pitchFamily="34" charset="0"/>
                                  </a:rPr>
                                  <m:t>𝑟</m:t>
                                </m:r>
                                <m:r>
                                  <a:rPr lang="en-US" i="1" dirty="0" smtClean="0">
                                    <a:latin typeface="Cambria Math" panose="02040503050406030204" pitchFamily="18" charset="0"/>
                                    <a:cs typeface="Arial" panose="020B0604020202020204" pitchFamily="34" charset="0"/>
                                  </a:rPr>
                                  <m:t>.</m:t>
                                </m:r>
                                <m:r>
                                  <a:rPr lang="en-US" i="1" dirty="0" smtClean="0">
                                    <a:latin typeface="Cambria Math" panose="02040503050406030204" pitchFamily="18" charset="0"/>
                                    <a:cs typeface="Arial" panose="020B0604020202020204" pitchFamily="34" charset="0"/>
                                  </a:rPr>
                                  <m:t>𝑡</m:t>
                                </m:r>
                                <m:r>
                                  <a:rPr lang="en-US" i="1" dirty="0"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𝑤</m:t>
                                </m:r>
                                <m:r>
                                  <a:rPr lang="en-US" i="1" dirty="0" err="1" smtClean="0">
                                    <a:latin typeface="Cambria Math" panose="02040503050406030204" pitchFamily="18" charset="0"/>
                                    <a:cs typeface="Arial" panose="020B0604020202020204" pitchFamily="34" charset="0"/>
                                  </a:rPr>
                                  <m:t>.</m:t>
                                </m:r>
                                <m:r>
                                  <a:rPr lang="en-US" i="1" dirty="0" err="1" smtClean="0">
                                    <a:latin typeface="Cambria Math" panose="02040503050406030204" pitchFamily="18" charset="0"/>
                                    <a:cs typeface="Arial" panose="020B0604020202020204" pitchFamily="34" charset="0"/>
                                  </a:rPr>
                                  <m:t>𝑡</m:t>
                                </m:r>
                              </m:oMath>
                            </m:oMathPara>
                          </a14:m>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175231"/>
                      </a:ext>
                    </a:extLst>
                  </a:tr>
                  <a:tr h="370840">
                    <a:tc>
                      <a:txBody>
                        <a:bodyPr/>
                        <a:lstStyle/>
                        <a:p>
                          <a:pPr algn="ctr"/>
                          <a:r>
                            <a:rPr lang="en-US" dirty="0">
                              <a:latin typeface="Arial" panose="020B0604020202020204" pitchFamily="34" charset="0"/>
                              <a:cs typeface="Arial" panose="020B0604020202020204" pitchFamily="34" charset="0"/>
                            </a:rPr>
                            <a:t>Taxi (</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𝑤</m:t>
                                  </m:r>
                                </m:e>
                                <m:sub>
                                  <m:r>
                                    <a:rPr lang="en-US"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pPr algn="ctr"/>
                          <a:r>
                            <a:rPr lang="en-US" dirty="0">
                              <a:latin typeface="Arial" panose="020B0604020202020204" pitchFamily="34" charset="0"/>
                              <a:cs typeface="Arial" panose="020B0604020202020204" pitchFamily="34" charset="0"/>
                            </a:rPr>
                            <a:t>Alice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r>
                                    <a:rPr lang="en-US" i="1" dirty="0" smtClean="0">
                                      <a:latin typeface="Cambria Math" panose="02040503050406030204" pitchFamily="18" charset="0"/>
                                      <a:cs typeface="Arial" panose="020B0604020202020204" pitchFamily="34" charset="0"/>
                                    </a:rPr>
                                    <m:t>𝑟</m:t>
                                  </m:r>
                                </m:e>
                                <m:sub>
                                  <m:r>
                                    <a:rPr lang="en-US" b="0"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bl>
              </a:graphicData>
            </a:graphic>
          </p:graphicFrame>
        </mc:Choice>
        <mc:Fallback xmlns="">
          <p:graphicFrame>
            <p:nvGraphicFramePr>
              <p:cNvPr id="15" name="Table 71">
                <a:extLst>
                  <a:ext uri="{FF2B5EF4-FFF2-40B4-BE49-F238E27FC236}">
                    <a16:creationId xmlns:a16="http://schemas.microsoft.com/office/drawing/2014/main" id="{3029F8B1-A925-D245-B76C-71CC1A8000A3}"/>
                  </a:ext>
                </a:extLst>
              </p:cNvPr>
              <p:cNvGraphicFramePr>
                <a:graphicFrameLocks noGrp="1"/>
              </p:cNvGraphicFramePr>
              <p:nvPr>
                <p:extLst>
                  <p:ext uri="{D42A27DB-BD31-4B8C-83A1-F6EECF244321}">
                    <p14:modId xmlns:p14="http://schemas.microsoft.com/office/powerpoint/2010/main" val="2216869608"/>
                  </p:ext>
                </p:extLst>
              </p:nvPr>
            </p:nvGraphicFramePr>
            <p:xfrm>
              <a:off x="6754182" y="1922961"/>
              <a:ext cx="2254944" cy="1112520"/>
            </p:xfrm>
            <a:graphic>
              <a:graphicData uri="http://schemas.openxmlformats.org/drawingml/2006/table">
                <a:tbl>
                  <a:tblPr firstRow="1" bandRow="1">
                    <a:tableStyleId>{93296810-A885-4BE3-A3E7-6D5BEEA58F35}</a:tableStyleId>
                  </a:tblPr>
                  <a:tblGrid>
                    <a:gridCol w="1215535">
                      <a:extLst>
                        <a:ext uri="{9D8B030D-6E8A-4147-A177-3AD203B41FA5}">
                          <a16:colId xmlns:a16="http://schemas.microsoft.com/office/drawing/2014/main" val="698764412"/>
                        </a:ext>
                      </a:extLst>
                    </a:gridCol>
                    <a:gridCol w="1039409">
                      <a:extLst>
                        <a:ext uri="{9D8B030D-6E8A-4147-A177-3AD203B41FA5}">
                          <a16:colId xmlns:a16="http://schemas.microsoft.com/office/drawing/2014/main" val="4009951883"/>
                        </a:ext>
                      </a:extLst>
                    </a:gridCol>
                  </a:tblGrid>
                  <a:tr h="370840">
                    <a:tc>
                      <a:txBody>
                        <a:bodyPr/>
                        <a:lstStyle/>
                        <a:p>
                          <a:endParaRPr lang="en-US"/>
                        </a:p>
                      </a:txBody>
                      <a:tcPr>
                        <a:blipFill>
                          <a:blip r:embed="rId5"/>
                          <a:stretch>
                            <a:fillRect l="-1042" t="-3333" r="-88542" b="-220000"/>
                          </a:stretch>
                        </a:blipFill>
                      </a:tcPr>
                    </a:tc>
                    <a:tc>
                      <a:txBody>
                        <a:bodyPr/>
                        <a:lstStyle/>
                        <a:p>
                          <a:endParaRPr lang="en-US"/>
                        </a:p>
                      </a:txBody>
                      <a:tcPr>
                        <a:blipFill>
                          <a:blip r:embed="rId5"/>
                          <a:stretch>
                            <a:fillRect l="-116867" t="-3333" r="-2410" b="-220000"/>
                          </a:stretch>
                        </a:blipFill>
                      </a:tcPr>
                    </a:tc>
                    <a:extLst>
                      <a:ext uri="{0D108BD9-81ED-4DB2-BD59-A6C34878D82A}">
                        <a16:rowId xmlns:a16="http://schemas.microsoft.com/office/drawing/2014/main" val="236175231"/>
                      </a:ext>
                    </a:extLst>
                  </a:tr>
                  <a:tr h="370840">
                    <a:tc>
                      <a:txBody>
                        <a:bodyPr/>
                        <a:lstStyle/>
                        <a:p>
                          <a:endParaRPr lang="en-US"/>
                        </a:p>
                      </a:txBody>
                      <a:tcPr>
                        <a:blipFill>
                          <a:blip r:embed="rId5"/>
                          <a:stretch>
                            <a:fillRect l="-1042" t="-106897" r="-88542" b="-127586"/>
                          </a:stretch>
                        </a:blipFill>
                      </a:tcPr>
                    </a:tc>
                    <a:tc>
                      <a:txBody>
                        <a:bodyPr/>
                        <a:lstStyle/>
                        <a:p>
                          <a:pPr algn="ctr"/>
                          <a:r>
                            <a:rPr lang="en-US" dirty="0">
                              <a:latin typeface="Arial" panose="020B0604020202020204" pitchFamily="34" charset="0"/>
                              <a:cs typeface="Arial" panose="020B0604020202020204" pitchFamily="34" charset="0"/>
                            </a:rPr>
                            <a:t>9:00</a:t>
                          </a:r>
                        </a:p>
                      </a:txBody>
                      <a:tcPr/>
                    </a:tc>
                    <a:extLst>
                      <a:ext uri="{0D108BD9-81ED-4DB2-BD59-A6C34878D82A}">
                        <a16:rowId xmlns:a16="http://schemas.microsoft.com/office/drawing/2014/main" val="3160705304"/>
                      </a:ext>
                    </a:extLst>
                  </a:tr>
                  <a:tr h="370840">
                    <a:tc>
                      <a:txBody>
                        <a:bodyPr/>
                        <a:lstStyle/>
                        <a:p>
                          <a:endParaRPr lang="en-US"/>
                        </a:p>
                      </a:txBody>
                      <a:tcPr>
                        <a:blipFill>
                          <a:blip r:embed="rId5"/>
                          <a:stretch>
                            <a:fillRect l="-1042" t="-200000" r="-88542" b="-23333"/>
                          </a:stretch>
                        </a:blipFill>
                      </a:tcPr>
                    </a:tc>
                    <a:tc>
                      <a:txBody>
                        <a:bodyPr/>
                        <a:lstStyle/>
                        <a:p>
                          <a:pPr algn="ctr"/>
                          <a:r>
                            <a:rPr lang="en-US" dirty="0">
                              <a:latin typeface="Arial" panose="020B0604020202020204" pitchFamily="34" charset="0"/>
                              <a:cs typeface="Arial" panose="020B0604020202020204" pitchFamily="34" charset="0"/>
                            </a:rPr>
                            <a:t>9:01</a:t>
                          </a:r>
                        </a:p>
                      </a:txBody>
                      <a:tcPr/>
                    </a:tc>
                    <a:extLst>
                      <a:ext uri="{0D108BD9-81ED-4DB2-BD59-A6C34878D82A}">
                        <a16:rowId xmlns:a16="http://schemas.microsoft.com/office/drawing/2014/main" val="874331374"/>
                      </a:ext>
                    </a:extLst>
                  </a:tr>
                </a:tbl>
              </a:graphicData>
            </a:graphic>
          </p:graphicFrame>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09952BB4-517F-3B41-B4A4-45545E474B19}"/>
                  </a:ext>
                </a:extLst>
              </p:cNvPr>
              <p:cNvSpPr/>
              <p:nvPr/>
            </p:nvSpPr>
            <p:spPr>
              <a:xfrm>
                <a:off x="6686746" y="3211847"/>
                <a:ext cx="2389817" cy="203392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HK" dirty="0">
                    <a:solidFill>
                      <a:prstClr val="black"/>
                    </a:solidFill>
                    <a:latin typeface="Calibri" panose="020F0502020204030204"/>
                  </a:rPr>
                  <a:t>Here, we could finalize the match (</a:t>
                </a:r>
                <a14:m>
                  <m:oMath xmlns:m="http://schemas.openxmlformats.org/officeDocument/2006/math">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𝑟</m:t>
                        </m:r>
                      </m:e>
                      <m:sub>
                        <m:r>
                          <a:rPr lang="en-US" altLang="zh-HK" i="1" dirty="0" smtClean="0">
                            <a:solidFill>
                              <a:prstClr val="black"/>
                            </a:solidFill>
                            <a:latin typeface="Cambria Math" panose="02040503050406030204" pitchFamily="18" charset="0"/>
                          </a:rPr>
                          <m:t>1</m:t>
                        </m:r>
                      </m:sub>
                    </m:sSub>
                    <m:r>
                      <a:rPr lang="en-US" altLang="zh-HK" i="1" dirty="0" smtClean="0">
                        <a:solidFill>
                          <a:prstClr val="black"/>
                        </a:solidFill>
                        <a:latin typeface="Cambria Math" panose="02040503050406030204" pitchFamily="18" charset="0"/>
                      </a:rPr>
                      <m:t>, </m:t>
                    </m:r>
                    <m:sSub>
                      <m:sSubPr>
                        <m:ctrlPr>
                          <a:rPr lang="en-US" altLang="zh-HK" i="1" dirty="0" smtClean="0">
                            <a:solidFill>
                              <a:prstClr val="black"/>
                            </a:solidFill>
                            <a:latin typeface="Cambria Math" panose="02040503050406030204" pitchFamily="18" charset="0"/>
                          </a:rPr>
                        </m:ctrlPr>
                      </m:sSubPr>
                      <m:e>
                        <m:r>
                          <a:rPr lang="en-US" altLang="zh-HK" i="1" dirty="0" smtClean="0">
                            <a:solidFill>
                              <a:prstClr val="black"/>
                            </a:solidFill>
                            <a:latin typeface="Cambria Math" panose="02040503050406030204" pitchFamily="18" charset="0"/>
                          </a:rPr>
                          <m:t>𝑤</m:t>
                        </m:r>
                      </m:e>
                      <m:sub>
                        <m:r>
                          <a:rPr lang="en-US" altLang="zh-HK" i="1" dirty="0" smtClean="0">
                            <a:solidFill>
                              <a:prstClr val="black"/>
                            </a:solidFill>
                            <a:latin typeface="Cambria Math" panose="02040503050406030204" pitchFamily="18" charset="0"/>
                          </a:rPr>
                          <m:t>1</m:t>
                        </m:r>
                      </m:sub>
                    </m:sSub>
                  </m:oMath>
                </a14:m>
                <a:r>
                  <a:rPr lang="en-US" altLang="zh-HK" dirty="0">
                    <a:solidFill>
                      <a:prstClr val="black"/>
                    </a:solidFill>
                    <a:latin typeface="Calibri" panose="020F0502020204030204"/>
                  </a:rPr>
                  <a:t>, 9:01), but we </a:t>
                </a:r>
                <a:r>
                  <a:rPr lang="en-US" altLang="zh-HK" b="1" dirty="0">
                    <a:solidFill>
                      <a:prstClr val="black"/>
                    </a:solidFill>
                    <a:latin typeface="Calibri" panose="020F0502020204030204"/>
                  </a:rPr>
                  <a:t>hold</a:t>
                </a:r>
                <a:r>
                  <a:rPr lang="en-US" altLang="zh-HK" dirty="0">
                    <a:solidFill>
                      <a:prstClr val="black"/>
                    </a:solidFill>
                    <a:latin typeface="Calibri" panose="020F0502020204030204"/>
                  </a:rPr>
                  <a:t> it. </a:t>
                </a:r>
              </a:p>
              <a:p>
                <a:pPr lvl="0">
                  <a:defRPr/>
                </a:pPr>
                <a:endParaRPr lang="en-US" altLang="zh-HK" dirty="0">
                  <a:solidFill>
                    <a:prstClr val="black"/>
                  </a:solidFill>
                  <a:latin typeface="Calibri" panose="020F0502020204030204"/>
                </a:endParaRPr>
              </a:p>
              <a:p>
                <a:pPr lvl="0">
                  <a:defRPr/>
                </a:pPr>
                <a:r>
                  <a:rPr lang="en-US" altLang="zh-HK" dirty="0">
                    <a:solidFill>
                      <a:prstClr val="black"/>
                    </a:solidFill>
                    <a:latin typeface="Calibri" panose="020F0502020204030204"/>
                  </a:rPr>
                  <a:t>Since there would be a better driver for Alice with less time delay. </a:t>
                </a:r>
              </a:p>
            </p:txBody>
          </p:sp>
        </mc:Choice>
        <mc:Fallback xmlns="">
          <p:sp>
            <p:nvSpPr>
              <p:cNvPr id="19" name="Rectangle 18">
                <a:extLst>
                  <a:ext uri="{FF2B5EF4-FFF2-40B4-BE49-F238E27FC236}">
                    <a16:creationId xmlns:a16="http://schemas.microsoft.com/office/drawing/2014/main" id="{09952BB4-517F-3B41-B4A4-45545E474B19}"/>
                  </a:ext>
                </a:extLst>
              </p:cNvPr>
              <p:cNvSpPr>
                <a:spLocks noRot="1" noChangeAspect="1" noMove="1" noResize="1" noEditPoints="1" noAdjustHandles="1" noChangeArrowheads="1" noChangeShapeType="1" noTextEdit="1"/>
              </p:cNvSpPr>
              <p:nvPr/>
            </p:nvSpPr>
            <p:spPr>
              <a:xfrm>
                <a:off x="6686746" y="3211847"/>
                <a:ext cx="2389817" cy="2033921"/>
              </a:xfrm>
              <a:prstGeom prst="rect">
                <a:avLst/>
              </a:prstGeom>
              <a:blipFill>
                <a:blip r:embed="rId6"/>
                <a:stretch>
                  <a:fillRect l="-1571" t="-613" r="-6283" b="-3067"/>
                </a:stretch>
              </a:blipFill>
              <a:ln>
                <a:solidFill>
                  <a:schemeClr val="tx1"/>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9AD3BB-1BBB-7B4F-A611-C3610BF9F2C6}"/>
              </a:ext>
            </a:extLst>
          </p:cNvPr>
          <p:cNvGrpSpPr/>
          <p:nvPr/>
        </p:nvGrpSpPr>
        <p:grpSpPr>
          <a:xfrm>
            <a:off x="4591248" y="2119272"/>
            <a:ext cx="1173543" cy="900000"/>
            <a:chOff x="1696876" y="483338"/>
            <a:chExt cx="1173543" cy="900000"/>
          </a:xfrm>
        </p:grpSpPr>
        <p:pic>
          <p:nvPicPr>
            <p:cNvPr id="21" name="Picture 20">
              <a:extLst>
                <a:ext uri="{FF2B5EF4-FFF2-40B4-BE49-F238E27FC236}">
                  <a16:creationId xmlns:a16="http://schemas.microsoft.com/office/drawing/2014/main" id="{A657203A-6492-9445-87D5-F70FD646B890}"/>
                </a:ext>
              </a:extLst>
            </p:cNvPr>
            <p:cNvPicPr>
              <a:picLocks noChangeAspect="1"/>
            </p:cNvPicPr>
            <p:nvPr/>
          </p:nvPicPr>
          <p:blipFill>
            <a:blip r:embed="rId7">
              <a:extLst>
                <a:ext uri="{BEBA8EAE-BF5A-486C-A8C5-ECC9F3942E4B}">
                  <a14:imgProps xmlns:a14="http://schemas.microsoft.com/office/drawing/2010/main">
                    <a14:imgLayer r:embed="rId8">
                      <a14:imgEffect>
                        <a14:artisticCutout/>
                      </a14:imgEffect>
                    </a14:imgLayer>
                  </a14:imgProps>
                </a:ext>
              </a:extLst>
            </a:blip>
            <a:stretch>
              <a:fillRect/>
            </a:stretch>
          </p:blipFill>
          <p:spPr>
            <a:xfrm flipH="1">
              <a:off x="1970419" y="483338"/>
              <a:ext cx="900000" cy="90000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7C2BB77-2F5A-DA41-B9A1-B45B8CBA4542}"/>
                    </a:ext>
                  </a:extLst>
                </p:cNvPr>
                <p:cNvSpPr txBox="1"/>
                <p:nvPr/>
              </p:nvSpPr>
              <p:spPr>
                <a:xfrm>
                  <a:off x="1696876" y="543946"/>
                  <a:ext cx="5292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cs typeface="Calibri" panose="020F0502020204030204" pitchFamily="34" charset="0"/>
                              </a:rPr>
                            </m:ctrlPr>
                          </m:sSubPr>
                          <m:e>
                            <m:r>
                              <a:rPr lang="en-US" b="1" i="1" dirty="0" smtClean="0">
                                <a:latin typeface="Cambria Math" panose="02040503050406030204" pitchFamily="18" charset="0"/>
                                <a:cs typeface="Calibri" panose="020F0502020204030204" pitchFamily="34" charset="0"/>
                              </a:rPr>
                              <m:t>𝒘</m:t>
                            </m:r>
                          </m:e>
                          <m:sub>
                            <m:r>
                              <a:rPr lang="en-US" b="1" i="1" dirty="0" smtClean="0">
                                <a:latin typeface="Cambria Math" panose="02040503050406030204" pitchFamily="18" charset="0"/>
                                <a:cs typeface="Calibri" panose="020F0502020204030204" pitchFamily="34" charset="0"/>
                              </a:rPr>
                              <m:t>𝟏</m:t>
                            </m:r>
                          </m:sub>
                        </m:sSub>
                      </m:oMath>
                    </m:oMathPara>
                  </a14:m>
                  <a:endParaRPr lang="en-US" b="1" dirty="0">
                    <a:latin typeface="Calibri" panose="020F0502020204030204" pitchFamily="34" charset="0"/>
                    <a:cs typeface="Calibri" panose="020F0502020204030204" pitchFamily="34" charset="0"/>
                  </a:endParaRPr>
                </a:p>
              </p:txBody>
            </p:sp>
          </mc:Choice>
          <mc:Fallback xmlns="">
            <p:sp>
              <p:nvSpPr>
                <p:cNvPr id="83" name="TextBox 82">
                  <a:extLst>
                    <a:ext uri="{FF2B5EF4-FFF2-40B4-BE49-F238E27FC236}">
                      <a16:creationId xmlns:a16="http://schemas.microsoft.com/office/drawing/2014/main" id="{2CE38823-25B1-A042-93CA-156BE4AD6EF3}"/>
                    </a:ext>
                  </a:extLst>
                </p:cNvPr>
                <p:cNvSpPr txBox="1">
                  <a:spLocks noRot="1" noChangeAspect="1" noMove="1" noResize="1" noEditPoints="1" noAdjustHandles="1" noChangeArrowheads="1" noChangeShapeType="1" noTextEdit="1"/>
                </p:cNvSpPr>
                <p:nvPr/>
              </p:nvSpPr>
              <p:spPr>
                <a:xfrm>
                  <a:off x="1696876" y="543946"/>
                  <a:ext cx="529247" cy="369332"/>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06186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Blank Presentation">
  <a:themeElements>
    <a:clrScheme name="NTU Corp Colors (Deep Red)">
      <a:dk1>
        <a:srgbClr val="262626"/>
      </a:dk1>
      <a:lt1>
        <a:sysClr val="window" lastClr="FFFFFF"/>
      </a:lt1>
      <a:dk2>
        <a:srgbClr val="1F497D"/>
      </a:dk2>
      <a:lt2>
        <a:srgbClr val="C7C7C7"/>
      </a:lt2>
      <a:accent1>
        <a:srgbClr val="C60C30"/>
      </a:accent1>
      <a:accent2>
        <a:srgbClr val="003478"/>
      </a:accent2>
      <a:accent3>
        <a:srgbClr val="C49000"/>
      </a:accent3>
      <a:accent4>
        <a:srgbClr val="7A071E"/>
      </a:accent4>
      <a:accent5>
        <a:srgbClr val="0055C4"/>
      </a:accent5>
      <a:accent6>
        <a:srgbClr val="786C00"/>
      </a:accent6>
      <a:hlink>
        <a:srgbClr val="FFFF00"/>
      </a:hlink>
      <a:folHlink>
        <a:srgbClr val="002060"/>
      </a:folHlink>
    </a:clrScheme>
    <a:fontScheme name="Blank Presentation">
      <a:majorFont>
        <a:latin typeface="Helvetica Neue"/>
        <a:ea typeface="ＭＳ Ｐゴシック"/>
        <a:cs typeface=""/>
      </a:majorFont>
      <a:minorFont>
        <a:latin typeface="Helvetica Neue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25000" smtClean="0">
            <a:ln>
              <a:noFill/>
            </a:ln>
            <a:solidFill>
              <a:schemeClr val="tx1"/>
            </a:solidFill>
            <a:effectLst/>
            <a:latin typeface="Arial" panose="020B0604020202020204" pitchFamily="34" charset="0"/>
            <a:ea typeface="MS PGothic" panose="020B0600070205080204"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25000" smtClean="0">
            <a:ln>
              <a:noFill/>
            </a:ln>
            <a:solidFill>
              <a:schemeClr val="tx1"/>
            </a:solidFill>
            <a:effectLst/>
            <a:latin typeface="Arial" panose="020B0604020202020204" pitchFamily="34" charset="0"/>
            <a:ea typeface="MS PGothic" panose="020B0600070205080204"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15178</TotalTime>
  <Words>5703</Words>
  <Application>Microsoft Macintosh PowerPoint</Application>
  <PresentationFormat>On-screen Show (4:3)</PresentationFormat>
  <Paragraphs>1216</Paragraphs>
  <Slides>37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Aharoni</vt:lpstr>
      <vt:lpstr>Arial</vt:lpstr>
      <vt:lpstr>Calibri</vt:lpstr>
      <vt:lpstr>Cambria Math</vt:lpstr>
      <vt:lpstr>Helvetica Neue</vt:lpstr>
      <vt:lpstr>Helvetica Neue Light</vt:lpstr>
      <vt:lpstr>Blank Presentation</vt:lpstr>
      <vt:lpstr>Adaptive Holding for Online Bottleneck Matching with Delays</vt:lpstr>
      <vt:lpstr>Outline</vt:lpstr>
      <vt:lpstr>Introduction</vt:lpstr>
      <vt:lpstr>Introduction</vt:lpstr>
      <vt:lpstr>Introduction</vt:lpstr>
      <vt:lpstr>Introduction</vt:lpstr>
      <vt:lpstr>Introduction</vt:lpstr>
      <vt:lpstr>Introduction</vt:lpstr>
      <vt:lpstr>Introduction</vt:lpstr>
      <vt:lpstr>Introduction</vt:lpstr>
      <vt:lpstr>Introduction</vt:lpstr>
      <vt:lpstr>Outline</vt:lpstr>
      <vt:lpstr>Theoretical results</vt:lpstr>
      <vt:lpstr>Outline</vt:lpstr>
      <vt:lpstr>Solution</vt:lpstr>
      <vt:lpstr>Solution</vt:lpstr>
      <vt:lpstr>Solution</vt:lpstr>
      <vt:lpstr>Solution</vt:lpstr>
      <vt:lpstr>Solution</vt:lpstr>
      <vt:lpstr>Solution</vt:lpstr>
      <vt:lpstr>Solution</vt:lpstr>
      <vt:lpstr>Solution</vt:lpstr>
      <vt:lpstr>Solution</vt:lpstr>
      <vt:lpstr>Solution</vt:lpstr>
      <vt:lpstr>Solution</vt:lpstr>
      <vt:lpstr>Solution</vt:lpstr>
      <vt:lpstr>Solution</vt:lpstr>
      <vt:lpstr>Solution</vt:lpstr>
      <vt:lpstr>Solution</vt:lpstr>
      <vt:lpstr>Solution</vt:lpstr>
      <vt:lpstr>Outline</vt:lpstr>
      <vt:lpstr>Experiments</vt:lpstr>
      <vt:lpstr>Experiments</vt:lpstr>
      <vt:lpstr>Experiments</vt:lpstr>
      <vt:lpstr>Outline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c:creator>
  <cp:lastModifiedBy>Wang Kaixin</cp:lastModifiedBy>
  <cp:revision>881</cp:revision>
  <dcterms:created xsi:type="dcterms:W3CDTF">2015-09-03T02:37:00Z</dcterms:created>
  <dcterms:modified xsi:type="dcterms:W3CDTF">2021-07-12T02:32:09Z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2052-11.1.0.9587</vt:lpwstr>
  </property>
</Properties>
</file>